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71" r:id="rId5"/>
    <p:sldId id="270" r:id="rId6"/>
    <p:sldId id="283" r:id="rId7"/>
    <p:sldId id="287" r:id="rId8"/>
    <p:sldId id="288" r:id="rId9"/>
    <p:sldId id="275" r:id="rId10"/>
    <p:sldId id="293" r:id="rId11"/>
    <p:sldId id="282" r:id="rId12"/>
    <p:sldId id="289" r:id="rId13"/>
    <p:sldId id="286" r:id="rId14"/>
    <p:sldId id="285" r:id="rId15"/>
    <p:sldId id="276" r:id="rId16"/>
    <p:sldId id="277" r:id="rId17"/>
    <p:sldId id="274" r:id="rId18"/>
    <p:sldId id="281" r:id="rId19"/>
    <p:sldId id="279" r:id="rId20"/>
    <p:sldId id="294" r:id="rId21"/>
    <p:sldId id="278" r:id="rId22"/>
    <p:sldId id="280" r:id="rId23"/>
    <p:sldId id="292" r:id="rId24"/>
    <p:sldId id="260" r:id="rId25"/>
    <p:sldId id="272" r:id="rId26"/>
    <p:sldId id="258" r:id="rId27"/>
    <p:sldId id="27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64A33B-D4A8-9008-44D3-6EBC7925F69F}" name="Carrie Fellows" initials="CF" userId="S::cfellows@revolutionarynj.org::7ebaf73f-af63-4ac5-9098-c5c6783ac9d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3AC9EB-D2DC-3F00-CBE2-326229CECEEE}" v="2" dt="2024-01-29T14:19:36.728"/>
    <p1510:client id="{6E4C15EE-2BEC-AA1E-6534-6F7DA26D8739}" v="421" dt="2024-01-30T16:27:26.7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E0F387-1566-4253-BCBD-59A53AE9F21B}" type="datetimeFigureOut">
              <a:t>1/31/2024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E2842C-01FB-4A8D-8A2F-D9EC19728E5C}" type="slidenum">
              <a:t>‹#›</a:t>
            </a:fld>
            <a:endParaRPr lang="en-US"/>
          </a:p>
        </p:txBody>
      </p:sp>
    </p:spTree>
    <p:extLst>
      <p:ext uri="{BB962C8B-B14F-4D97-AF65-F5344CB8AC3E}">
        <p14:creationId xmlns:p14="http://schemas.microsoft.com/office/powerpoint/2010/main" val="1531194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44" name="Google Shape;34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83900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23" name="Google Shape;42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E11F8-7EA0-4D21-8ADB-0ACE4946012B}"/>
              </a:ext>
            </a:extLst>
          </p:cNvPr>
          <p:cNvSpPr>
            <a:spLocks noGrp="1"/>
          </p:cNvSpPr>
          <p:nvPr>
            <p:ph type="ctrTitle"/>
          </p:nvPr>
        </p:nvSpPr>
        <p:spPr>
          <a:xfrm>
            <a:off x="1524000" y="1122363"/>
            <a:ext cx="9144000" cy="2387600"/>
          </a:xfrm>
        </p:spPr>
        <p:txBody>
          <a:bodyPr anchor="b"/>
          <a:lstStyle>
            <a:lvl1pPr algn="ctr">
              <a:defRPr sz="6000">
                <a:latin typeface="Gotham Book" pitchFamily="50" charset="0"/>
              </a:defRPr>
            </a:lvl1pPr>
          </a:lstStyle>
          <a:p>
            <a:r>
              <a:rPr lang="en-US"/>
              <a:t>Click to edit Master title style</a:t>
            </a:r>
          </a:p>
        </p:txBody>
      </p:sp>
      <p:sp>
        <p:nvSpPr>
          <p:cNvPr id="3" name="Subtitle 2">
            <a:extLst>
              <a:ext uri="{FF2B5EF4-FFF2-40B4-BE49-F238E27FC236}">
                <a16:creationId xmlns:a16="http://schemas.microsoft.com/office/drawing/2014/main" id="{6FEA65E3-56C7-4222-8768-756CDFDAE257}"/>
              </a:ext>
            </a:extLst>
          </p:cNvPr>
          <p:cNvSpPr>
            <a:spLocks noGrp="1"/>
          </p:cNvSpPr>
          <p:nvPr>
            <p:ph type="subTitle" idx="1"/>
          </p:nvPr>
        </p:nvSpPr>
        <p:spPr>
          <a:xfrm>
            <a:off x="1524000" y="3602038"/>
            <a:ext cx="9144000" cy="1655762"/>
          </a:xfrm>
        </p:spPr>
        <p:txBody>
          <a:bodyPr/>
          <a:lstStyle>
            <a:lvl1pPr marL="0" indent="0" algn="ctr">
              <a:buNone/>
              <a:defRPr sz="2400">
                <a:latin typeface="Gotham Book"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598BC3-A57F-4622-854B-7743D9CE0550}"/>
              </a:ext>
            </a:extLst>
          </p:cNvPr>
          <p:cNvSpPr>
            <a:spLocks noGrp="1"/>
          </p:cNvSpPr>
          <p:nvPr>
            <p:ph type="dt" sz="half" idx="10"/>
          </p:nvPr>
        </p:nvSpPr>
        <p:spPr/>
        <p:txBody>
          <a:bodyPr/>
          <a:lstStyle/>
          <a:p>
            <a:fld id="{80CE481A-0875-0A45-B3F3-F468F72D9790}" type="datetime1">
              <a:rPr lang="en-US" smtClean="0"/>
              <a:t>1/31/2024</a:t>
            </a:fld>
            <a:endParaRPr lang="en-US"/>
          </a:p>
        </p:txBody>
      </p:sp>
      <p:sp>
        <p:nvSpPr>
          <p:cNvPr id="5" name="Footer Placeholder 4">
            <a:extLst>
              <a:ext uri="{FF2B5EF4-FFF2-40B4-BE49-F238E27FC236}">
                <a16:creationId xmlns:a16="http://schemas.microsoft.com/office/drawing/2014/main" id="{E8FAFF79-B37B-4160-AF47-F5B66910ED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A498CD-E58D-4A1C-B51C-9CF0CCF9E5E9}"/>
              </a:ext>
            </a:extLst>
          </p:cNvPr>
          <p:cNvSpPr>
            <a:spLocks noGrp="1"/>
          </p:cNvSpPr>
          <p:nvPr>
            <p:ph type="sldNum" sz="quarter" idx="12"/>
          </p:nvPr>
        </p:nvSpPr>
        <p:spPr>
          <a:xfrm>
            <a:off x="8729870" y="5259387"/>
            <a:ext cx="2743200" cy="365125"/>
          </a:xfrm>
        </p:spPr>
        <p:txBody>
          <a:bodyPr/>
          <a:lstStyle/>
          <a:p>
            <a:fld id="{A251BF29-6304-4821-8DD8-36A5029E2012}" type="slidenum">
              <a:rPr lang="en-US" smtClean="0"/>
              <a:t>‹#›</a:t>
            </a:fld>
            <a:endParaRPr lang="en-US"/>
          </a:p>
        </p:txBody>
      </p:sp>
    </p:spTree>
    <p:extLst>
      <p:ext uri="{BB962C8B-B14F-4D97-AF65-F5344CB8AC3E}">
        <p14:creationId xmlns:p14="http://schemas.microsoft.com/office/powerpoint/2010/main" val="2884084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142AC-241A-4D9C-9D22-F15D7456124D}"/>
              </a:ext>
            </a:extLst>
          </p:cNvPr>
          <p:cNvSpPr>
            <a:spLocks noGrp="1"/>
          </p:cNvSpPr>
          <p:nvPr>
            <p:ph type="title"/>
          </p:nvPr>
        </p:nvSpPr>
        <p:spPr>
          <a:xfrm>
            <a:off x="1315232" y="365125"/>
            <a:ext cx="10038568" cy="1325563"/>
          </a:xfrm>
        </p:spPr>
        <p:txBody>
          <a:bodyPr/>
          <a:lstStyle>
            <a:lvl1pPr>
              <a:defRPr>
                <a:latin typeface="Gotham Book" pitchFamily="50"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34C9611-25D0-4518-9FEB-A4ECA10E0A63}"/>
              </a:ext>
            </a:extLst>
          </p:cNvPr>
          <p:cNvSpPr>
            <a:spLocks noGrp="1"/>
          </p:cNvSpPr>
          <p:nvPr>
            <p:ph idx="1"/>
          </p:nvPr>
        </p:nvSpPr>
        <p:spPr>
          <a:xfrm>
            <a:off x="1315232" y="1825625"/>
            <a:ext cx="10038567" cy="4351338"/>
          </a:xfrm>
        </p:spPr>
        <p:txBody>
          <a:bodyPr/>
          <a:lstStyle>
            <a:lvl1pPr>
              <a:defRPr>
                <a:latin typeface="Gotham Book" pitchFamily="50" charset="0"/>
              </a:defRPr>
            </a:lvl1pPr>
            <a:lvl2pPr>
              <a:defRPr>
                <a:latin typeface="Gotham Book" pitchFamily="50" charset="0"/>
              </a:defRPr>
            </a:lvl2pPr>
            <a:lvl3pPr>
              <a:defRPr>
                <a:latin typeface="Gotham Book" pitchFamily="50" charset="0"/>
              </a:defRPr>
            </a:lvl3pPr>
            <a:lvl4pPr>
              <a:defRPr>
                <a:latin typeface="Gotham Book" pitchFamily="50" charset="0"/>
              </a:defRPr>
            </a:lvl4pPr>
            <a:lvl5pPr>
              <a:defRPr>
                <a:latin typeface="Gotham Boo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BE0E61-5D8C-4AEF-B7C7-62D2C80B543E}"/>
              </a:ext>
            </a:extLst>
          </p:cNvPr>
          <p:cNvSpPr>
            <a:spLocks noGrp="1"/>
          </p:cNvSpPr>
          <p:nvPr>
            <p:ph type="dt" sz="half" idx="10"/>
          </p:nvPr>
        </p:nvSpPr>
        <p:spPr/>
        <p:txBody>
          <a:bodyPr/>
          <a:lstStyle/>
          <a:p>
            <a:fld id="{D5FC4639-DA52-BA46-A61D-8301D52AA688}" type="datetime1">
              <a:rPr lang="en-US" smtClean="0"/>
              <a:t>1/31/2024</a:t>
            </a:fld>
            <a:endParaRPr lang="en-US"/>
          </a:p>
        </p:txBody>
      </p:sp>
      <p:sp>
        <p:nvSpPr>
          <p:cNvPr id="5" name="Footer Placeholder 4">
            <a:extLst>
              <a:ext uri="{FF2B5EF4-FFF2-40B4-BE49-F238E27FC236}">
                <a16:creationId xmlns:a16="http://schemas.microsoft.com/office/drawing/2014/main" id="{45091DFF-1415-4B80-8B02-99EAEDCFB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8038D-DFF6-4F2A-9EB1-998C59CF9CBF}"/>
              </a:ext>
            </a:extLst>
          </p:cNvPr>
          <p:cNvSpPr>
            <a:spLocks noGrp="1"/>
          </p:cNvSpPr>
          <p:nvPr>
            <p:ph type="sldNum" sz="quarter" idx="12"/>
          </p:nvPr>
        </p:nvSpPr>
        <p:spPr/>
        <p:txBody>
          <a:bodyPr/>
          <a:lstStyle/>
          <a:p>
            <a:fld id="{A251BF29-6304-4821-8DD8-36A5029E2012}" type="slidenum">
              <a:rPr lang="en-US" smtClean="0"/>
              <a:t>‹#›</a:t>
            </a:fld>
            <a:endParaRPr lang="en-US"/>
          </a:p>
        </p:txBody>
      </p:sp>
    </p:spTree>
    <p:extLst>
      <p:ext uri="{BB962C8B-B14F-4D97-AF65-F5344CB8AC3E}">
        <p14:creationId xmlns:p14="http://schemas.microsoft.com/office/powerpoint/2010/main" val="31510382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3BECE-6323-4301-ABE5-B7DA9C3867F8}"/>
              </a:ext>
            </a:extLst>
          </p:cNvPr>
          <p:cNvSpPr>
            <a:spLocks noGrp="1"/>
          </p:cNvSpPr>
          <p:nvPr>
            <p:ph type="title"/>
          </p:nvPr>
        </p:nvSpPr>
        <p:spPr>
          <a:xfrm>
            <a:off x="1333500" y="1709738"/>
            <a:ext cx="10013950" cy="2852737"/>
          </a:xfrm>
        </p:spPr>
        <p:txBody>
          <a:bodyPr anchor="b"/>
          <a:lstStyle>
            <a:lvl1pPr>
              <a:defRPr sz="6000">
                <a:latin typeface="Gotham Book" pitchFamily="50" charset="0"/>
              </a:defRPr>
            </a:lvl1pPr>
          </a:lstStyle>
          <a:p>
            <a:r>
              <a:rPr lang="en-US"/>
              <a:t>Click to edit Master title style</a:t>
            </a:r>
          </a:p>
        </p:txBody>
      </p:sp>
      <p:sp>
        <p:nvSpPr>
          <p:cNvPr id="3" name="Text Placeholder 2">
            <a:extLst>
              <a:ext uri="{FF2B5EF4-FFF2-40B4-BE49-F238E27FC236}">
                <a16:creationId xmlns:a16="http://schemas.microsoft.com/office/drawing/2014/main" id="{DF5EDAF0-909B-4E84-9694-C95B9E6E1044}"/>
              </a:ext>
            </a:extLst>
          </p:cNvPr>
          <p:cNvSpPr>
            <a:spLocks noGrp="1"/>
          </p:cNvSpPr>
          <p:nvPr>
            <p:ph type="body" idx="1"/>
          </p:nvPr>
        </p:nvSpPr>
        <p:spPr>
          <a:xfrm>
            <a:off x="1333500" y="4589463"/>
            <a:ext cx="10013950" cy="1500187"/>
          </a:xfrm>
        </p:spPr>
        <p:txBody>
          <a:bodyPr/>
          <a:lstStyle>
            <a:lvl1pPr marL="0" indent="0">
              <a:buNone/>
              <a:defRPr sz="2400">
                <a:solidFill>
                  <a:schemeClr val="tx1">
                    <a:tint val="75000"/>
                  </a:schemeClr>
                </a:solidFill>
                <a:latin typeface="Gotham Book"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A0D4CE-08ED-4880-9AA1-5A4142EDBDD7}"/>
              </a:ext>
            </a:extLst>
          </p:cNvPr>
          <p:cNvSpPr>
            <a:spLocks noGrp="1"/>
          </p:cNvSpPr>
          <p:nvPr>
            <p:ph type="dt" sz="half" idx="10"/>
          </p:nvPr>
        </p:nvSpPr>
        <p:spPr/>
        <p:txBody>
          <a:bodyPr/>
          <a:lstStyle/>
          <a:p>
            <a:fld id="{CCDE4D9D-286A-0D4B-9870-AC47AD268B34}" type="datetime1">
              <a:rPr lang="en-US" smtClean="0"/>
              <a:t>1/31/2024</a:t>
            </a:fld>
            <a:endParaRPr lang="en-US"/>
          </a:p>
        </p:txBody>
      </p:sp>
      <p:sp>
        <p:nvSpPr>
          <p:cNvPr id="5" name="Footer Placeholder 4">
            <a:extLst>
              <a:ext uri="{FF2B5EF4-FFF2-40B4-BE49-F238E27FC236}">
                <a16:creationId xmlns:a16="http://schemas.microsoft.com/office/drawing/2014/main" id="{B45E6172-6775-49A2-8F51-5F9E1F8ADE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475485-D96A-4E18-A443-9467230FDB45}"/>
              </a:ext>
            </a:extLst>
          </p:cNvPr>
          <p:cNvSpPr>
            <a:spLocks noGrp="1"/>
          </p:cNvSpPr>
          <p:nvPr>
            <p:ph type="sldNum" sz="quarter" idx="12"/>
          </p:nvPr>
        </p:nvSpPr>
        <p:spPr/>
        <p:txBody>
          <a:bodyPr/>
          <a:lstStyle/>
          <a:p>
            <a:fld id="{A251BF29-6304-4821-8DD8-36A5029E2012}" type="slidenum">
              <a:rPr lang="en-US" smtClean="0"/>
              <a:t>‹#›</a:t>
            </a:fld>
            <a:endParaRPr lang="en-US"/>
          </a:p>
        </p:txBody>
      </p:sp>
    </p:spTree>
    <p:extLst>
      <p:ext uri="{BB962C8B-B14F-4D97-AF65-F5344CB8AC3E}">
        <p14:creationId xmlns:p14="http://schemas.microsoft.com/office/powerpoint/2010/main" val="8186478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D6E14-D1F8-4AA2-ACCB-2502A675E9B3}"/>
              </a:ext>
            </a:extLst>
          </p:cNvPr>
          <p:cNvSpPr>
            <a:spLocks noGrp="1"/>
          </p:cNvSpPr>
          <p:nvPr>
            <p:ph type="title"/>
          </p:nvPr>
        </p:nvSpPr>
        <p:spPr>
          <a:xfrm>
            <a:off x="1295400" y="365125"/>
            <a:ext cx="10058400" cy="1325563"/>
          </a:xfrm>
        </p:spPr>
        <p:txBody>
          <a:bodyPr/>
          <a:lstStyle>
            <a:lvl1pPr>
              <a:defRPr>
                <a:latin typeface="Gotham Book" pitchFamily="50"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AAEF43C-1153-4165-B88F-DFFA50639EB7}"/>
              </a:ext>
            </a:extLst>
          </p:cNvPr>
          <p:cNvSpPr>
            <a:spLocks noGrp="1"/>
          </p:cNvSpPr>
          <p:nvPr>
            <p:ph sz="half" idx="1"/>
          </p:nvPr>
        </p:nvSpPr>
        <p:spPr>
          <a:xfrm>
            <a:off x="1295400" y="1825625"/>
            <a:ext cx="4800600" cy="4351338"/>
          </a:xfrm>
        </p:spPr>
        <p:txBody>
          <a:bodyPr/>
          <a:lstStyle>
            <a:lvl1pPr>
              <a:defRPr>
                <a:latin typeface="Gotham Book" pitchFamily="50" charset="0"/>
              </a:defRPr>
            </a:lvl1pPr>
            <a:lvl2pPr>
              <a:defRPr>
                <a:latin typeface="Gotham Book" pitchFamily="50" charset="0"/>
              </a:defRPr>
            </a:lvl2pPr>
            <a:lvl3pPr>
              <a:defRPr>
                <a:latin typeface="Gotham Book" pitchFamily="50" charset="0"/>
              </a:defRPr>
            </a:lvl3pPr>
            <a:lvl4pPr>
              <a:defRPr>
                <a:latin typeface="Gotham Book" pitchFamily="50" charset="0"/>
              </a:defRPr>
            </a:lvl4pPr>
            <a:lvl5pPr>
              <a:defRPr>
                <a:latin typeface="Gotham Boo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CE1904-4C88-4E44-9BCA-E15E60D2EF08}"/>
              </a:ext>
            </a:extLst>
          </p:cNvPr>
          <p:cNvSpPr>
            <a:spLocks noGrp="1"/>
          </p:cNvSpPr>
          <p:nvPr>
            <p:ph sz="half" idx="2"/>
          </p:nvPr>
        </p:nvSpPr>
        <p:spPr>
          <a:xfrm>
            <a:off x="6438900" y="1825625"/>
            <a:ext cx="4914900" cy="4351338"/>
          </a:xfrm>
        </p:spPr>
        <p:txBody>
          <a:bodyPr/>
          <a:lstStyle>
            <a:lvl1pPr>
              <a:defRPr>
                <a:latin typeface="Gotham Book" pitchFamily="50" charset="0"/>
              </a:defRPr>
            </a:lvl1pPr>
            <a:lvl2pPr>
              <a:defRPr>
                <a:latin typeface="Gotham Book" pitchFamily="50" charset="0"/>
              </a:defRPr>
            </a:lvl2pPr>
            <a:lvl3pPr>
              <a:defRPr>
                <a:latin typeface="Gotham Book" pitchFamily="50" charset="0"/>
              </a:defRPr>
            </a:lvl3pPr>
            <a:lvl4pPr>
              <a:defRPr>
                <a:latin typeface="Gotham Book" pitchFamily="50" charset="0"/>
              </a:defRPr>
            </a:lvl4pPr>
            <a:lvl5pPr>
              <a:defRPr>
                <a:latin typeface="Gotham Boo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D276FC-7A56-485C-BAEC-9B6A24403A9A}"/>
              </a:ext>
            </a:extLst>
          </p:cNvPr>
          <p:cNvSpPr>
            <a:spLocks noGrp="1"/>
          </p:cNvSpPr>
          <p:nvPr>
            <p:ph type="dt" sz="half" idx="10"/>
          </p:nvPr>
        </p:nvSpPr>
        <p:spPr/>
        <p:txBody>
          <a:bodyPr/>
          <a:lstStyle/>
          <a:p>
            <a:fld id="{9CA80E5E-3E31-A84B-BB37-2A294E68D08F}" type="datetime1">
              <a:rPr lang="en-US" smtClean="0"/>
              <a:t>1/31/2024</a:t>
            </a:fld>
            <a:endParaRPr lang="en-US"/>
          </a:p>
        </p:txBody>
      </p:sp>
      <p:sp>
        <p:nvSpPr>
          <p:cNvPr id="6" name="Footer Placeholder 5">
            <a:extLst>
              <a:ext uri="{FF2B5EF4-FFF2-40B4-BE49-F238E27FC236}">
                <a16:creationId xmlns:a16="http://schemas.microsoft.com/office/drawing/2014/main" id="{57A579BD-9183-4184-803C-2F1AE9B7B0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BB74FC-753E-437A-95B3-0F5ED624E8CF}"/>
              </a:ext>
            </a:extLst>
          </p:cNvPr>
          <p:cNvSpPr>
            <a:spLocks noGrp="1"/>
          </p:cNvSpPr>
          <p:nvPr>
            <p:ph type="sldNum" sz="quarter" idx="12"/>
          </p:nvPr>
        </p:nvSpPr>
        <p:spPr/>
        <p:txBody>
          <a:bodyPr/>
          <a:lstStyle/>
          <a:p>
            <a:fld id="{A251BF29-6304-4821-8DD8-36A5029E2012}" type="slidenum">
              <a:rPr lang="en-US" smtClean="0"/>
              <a:t>‹#›</a:t>
            </a:fld>
            <a:endParaRPr lang="en-US"/>
          </a:p>
        </p:txBody>
      </p:sp>
    </p:spTree>
    <p:extLst>
      <p:ext uri="{BB962C8B-B14F-4D97-AF65-F5344CB8AC3E}">
        <p14:creationId xmlns:p14="http://schemas.microsoft.com/office/powerpoint/2010/main" val="18171938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81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73D5A-E599-4884-BAA8-40D32516D52F}"/>
              </a:ext>
            </a:extLst>
          </p:cNvPr>
          <p:cNvSpPr>
            <a:spLocks noGrp="1"/>
          </p:cNvSpPr>
          <p:nvPr>
            <p:ph type="title"/>
          </p:nvPr>
        </p:nvSpPr>
        <p:spPr>
          <a:xfrm>
            <a:off x="1295400" y="365125"/>
            <a:ext cx="10059988" cy="1325563"/>
          </a:xfrm>
        </p:spPr>
        <p:txBody>
          <a:bodyPr/>
          <a:lstStyle>
            <a:lvl1pPr>
              <a:defRPr>
                <a:latin typeface="Gotham Book" pitchFamily="50" charset="0"/>
              </a:defRPr>
            </a:lvl1pPr>
          </a:lstStyle>
          <a:p>
            <a:r>
              <a:rPr lang="en-US"/>
              <a:t>Click to edit Master title style</a:t>
            </a:r>
          </a:p>
        </p:txBody>
      </p:sp>
      <p:sp>
        <p:nvSpPr>
          <p:cNvPr id="3" name="Text Placeholder 2">
            <a:extLst>
              <a:ext uri="{FF2B5EF4-FFF2-40B4-BE49-F238E27FC236}">
                <a16:creationId xmlns:a16="http://schemas.microsoft.com/office/drawing/2014/main" id="{B18B8D12-B674-48B0-9D86-B5C9CA2BD0F8}"/>
              </a:ext>
            </a:extLst>
          </p:cNvPr>
          <p:cNvSpPr>
            <a:spLocks noGrp="1"/>
          </p:cNvSpPr>
          <p:nvPr>
            <p:ph type="body" idx="1"/>
          </p:nvPr>
        </p:nvSpPr>
        <p:spPr>
          <a:xfrm>
            <a:off x="1295400" y="1681163"/>
            <a:ext cx="4702175" cy="823912"/>
          </a:xfrm>
        </p:spPr>
        <p:txBody>
          <a:bodyPr anchor="b"/>
          <a:lstStyle>
            <a:lvl1pPr marL="0" indent="0">
              <a:buNone/>
              <a:defRPr sz="2400" b="1">
                <a:latin typeface="Gotham Book"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189B6B-D7D5-4D9D-8BC1-789D7E282134}"/>
              </a:ext>
            </a:extLst>
          </p:cNvPr>
          <p:cNvSpPr>
            <a:spLocks noGrp="1"/>
          </p:cNvSpPr>
          <p:nvPr>
            <p:ph sz="half" idx="2"/>
          </p:nvPr>
        </p:nvSpPr>
        <p:spPr>
          <a:xfrm>
            <a:off x="1295400" y="2505075"/>
            <a:ext cx="4702175" cy="3684588"/>
          </a:xfrm>
        </p:spPr>
        <p:txBody>
          <a:bodyPr/>
          <a:lstStyle>
            <a:lvl1pPr>
              <a:defRPr>
                <a:latin typeface="Gotham Book" pitchFamily="50" charset="0"/>
              </a:defRPr>
            </a:lvl1pPr>
            <a:lvl2pPr>
              <a:defRPr>
                <a:latin typeface="Gotham Book" pitchFamily="50" charset="0"/>
              </a:defRPr>
            </a:lvl2pPr>
            <a:lvl3pPr>
              <a:defRPr>
                <a:latin typeface="Gotham Book" pitchFamily="50" charset="0"/>
              </a:defRPr>
            </a:lvl3pPr>
            <a:lvl4pPr>
              <a:defRPr>
                <a:latin typeface="Gotham Book" pitchFamily="50" charset="0"/>
              </a:defRPr>
            </a:lvl4pPr>
            <a:lvl5pPr>
              <a:defRPr>
                <a:latin typeface="Gotham Boo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5A167D-6BDA-4FBE-94F7-BDC2CA141FED}"/>
              </a:ext>
            </a:extLst>
          </p:cNvPr>
          <p:cNvSpPr>
            <a:spLocks noGrp="1"/>
          </p:cNvSpPr>
          <p:nvPr>
            <p:ph type="body" sz="quarter" idx="3"/>
          </p:nvPr>
        </p:nvSpPr>
        <p:spPr>
          <a:xfrm>
            <a:off x="6172200" y="1681163"/>
            <a:ext cx="5183188" cy="823912"/>
          </a:xfrm>
        </p:spPr>
        <p:txBody>
          <a:bodyPr anchor="b"/>
          <a:lstStyle>
            <a:lvl1pPr marL="0" indent="0">
              <a:buNone/>
              <a:defRPr sz="2400" b="1">
                <a:latin typeface="Gotham Book"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E0B5BE-5FC9-4722-9BA9-601790FF25C6}"/>
              </a:ext>
            </a:extLst>
          </p:cNvPr>
          <p:cNvSpPr>
            <a:spLocks noGrp="1"/>
          </p:cNvSpPr>
          <p:nvPr>
            <p:ph sz="quarter" idx="4"/>
          </p:nvPr>
        </p:nvSpPr>
        <p:spPr>
          <a:xfrm>
            <a:off x="6172200" y="2505075"/>
            <a:ext cx="5183188" cy="3684588"/>
          </a:xfrm>
        </p:spPr>
        <p:txBody>
          <a:bodyPr/>
          <a:lstStyle>
            <a:lvl1pPr>
              <a:defRPr>
                <a:latin typeface="Gotham Book" pitchFamily="50" charset="0"/>
              </a:defRPr>
            </a:lvl1pPr>
            <a:lvl2pPr>
              <a:defRPr>
                <a:latin typeface="Gotham Book" pitchFamily="50" charset="0"/>
              </a:defRPr>
            </a:lvl2pPr>
            <a:lvl3pPr>
              <a:defRPr>
                <a:latin typeface="Gotham Book" pitchFamily="50" charset="0"/>
              </a:defRPr>
            </a:lvl3pPr>
            <a:lvl4pPr>
              <a:defRPr>
                <a:latin typeface="Gotham Book" pitchFamily="50" charset="0"/>
              </a:defRPr>
            </a:lvl4pPr>
            <a:lvl5pPr>
              <a:defRPr>
                <a:latin typeface="Gotham Boo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4F0DF3-96AF-45B0-BF6D-A9E17596D9BF}"/>
              </a:ext>
            </a:extLst>
          </p:cNvPr>
          <p:cNvSpPr>
            <a:spLocks noGrp="1"/>
          </p:cNvSpPr>
          <p:nvPr>
            <p:ph type="dt" sz="half" idx="10"/>
          </p:nvPr>
        </p:nvSpPr>
        <p:spPr/>
        <p:txBody>
          <a:bodyPr/>
          <a:lstStyle/>
          <a:p>
            <a:fld id="{333244E1-5C92-094F-8316-F0DD27C3CF35}" type="datetime1">
              <a:rPr lang="en-US" smtClean="0"/>
              <a:t>1/31/2024</a:t>
            </a:fld>
            <a:endParaRPr lang="en-US"/>
          </a:p>
        </p:txBody>
      </p:sp>
      <p:sp>
        <p:nvSpPr>
          <p:cNvPr id="8" name="Footer Placeholder 7">
            <a:extLst>
              <a:ext uri="{FF2B5EF4-FFF2-40B4-BE49-F238E27FC236}">
                <a16:creationId xmlns:a16="http://schemas.microsoft.com/office/drawing/2014/main" id="{6B858BDE-E9A5-4205-AD42-D99A7CB9E3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EE990-0188-458F-9EBB-247D1E014FB2}"/>
              </a:ext>
            </a:extLst>
          </p:cNvPr>
          <p:cNvSpPr>
            <a:spLocks noGrp="1"/>
          </p:cNvSpPr>
          <p:nvPr>
            <p:ph type="sldNum" sz="quarter" idx="12"/>
          </p:nvPr>
        </p:nvSpPr>
        <p:spPr/>
        <p:txBody>
          <a:bodyPr/>
          <a:lstStyle/>
          <a:p>
            <a:fld id="{A251BF29-6304-4821-8DD8-36A5029E2012}" type="slidenum">
              <a:rPr lang="en-US" smtClean="0"/>
              <a:t>‹#›</a:t>
            </a:fld>
            <a:endParaRPr lang="en-US"/>
          </a:p>
        </p:txBody>
      </p:sp>
    </p:spTree>
    <p:extLst>
      <p:ext uri="{BB962C8B-B14F-4D97-AF65-F5344CB8AC3E}">
        <p14:creationId xmlns:p14="http://schemas.microsoft.com/office/powerpoint/2010/main" val="82074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0F7D4-2321-44ED-B4F4-00DF54046E7F}"/>
              </a:ext>
            </a:extLst>
          </p:cNvPr>
          <p:cNvSpPr>
            <a:spLocks noGrp="1"/>
          </p:cNvSpPr>
          <p:nvPr>
            <p:ph type="title"/>
          </p:nvPr>
        </p:nvSpPr>
        <p:spPr>
          <a:xfrm>
            <a:off x="1790700" y="365125"/>
            <a:ext cx="9563100" cy="1325563"/>
          </a:xfrm>
        </p:spPr>
        <p:txBody>
          <a:bodyPr/>
          <a:lstStyle>
            <a:lvl1pPr>
              <a:defRPr>
                <a:latin typeface="Gotham Book" pitchFamily="50" charset="0"/>
              </a:defRPr>
            </a:lvl1pPr>
          </a:lstStyle>
          <a:p>
            <a:r>
              <a:rPr lang="en-US"/>
              <a:t>Click to edit Master title style</a:t>
            </a:r>
          </a:p>
        </p:txBody>
      </p:sp>
      <p:sp>
        <p:nvSpPr>
          <p:cNvPr id="3" name="Date Placeholder 2">
            <a:extLst>
              <a:ext uri="{FF2B5EF4-FFF2-40B4-BE49-F238E27FC236}">
                <a16:creationId xmlns:a16="http://schemas.microsoft.com/office/drawing/2014/main" id="{571068AD-542B-4C10-A30E-F56F664D00D6}"/>
              </a:ext>
            </a:extLst>
          </p:cNvPr>
          <p:cNvSpPr>
            <a:spLocks noGrp="1"/>
          </p:cNvSpPr>
          <p:nvPr>
            <p:ph type="dt" sz="half" idx="10"/>
          </p:nvPr>
        </p:nvSpPr>
        <p:spPr/>
        <p:txBody>
          <a:bodyPr/>
          <a:lstStyle/>
          <a:p>
            <a:fld id="{0A56A40C-5A5B-6E4B-8444-336EECEA6B8C}" type="datetime1">
              <a:rPr lang="en-US" smtClean="0"/>
              <a:t>1/31/2024</a:t>
            </a:fld>
            <a:endParaRPr lang="en-US"/>
          </a:p>
        </p:txBody>
      </p:sp>
      <p:sp>
        <p:nvSpPr>
          <p:cNvPr id="4" name="Footer Placeholder 3">
            <a:extLst>
              <a:ext uri="{FF2B5EF4-FFF2-40B4-BE49-F238E27FC236}">
                <a16:creationId xmlns:a16="http://schemas.microsoft.com/office/drawing/2014/main" id="{D2FFB348-4E2D-4B64-A3A0-0C88BC808F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4D9CC9-1D37-4A53-A78B-5468E42FFE5A}"/>
              </a:ext>
            </a:extLst>
          </p:cNvPr>
          <p:cNvSpPr>
            <a:spLocks noGrp="1"/>
          </p:cNvSpPr>
          <p:nvPr>
            <p:ph type="sldNum" sz="quarter" idx="12"/>
          </p:nvPr>
        </p:nvSpPr>
        <p:spPr/>
        <p:txBody>
          <a:bodyPr/>
          <a:lstStyle/>
          <a:p>
            <a:fld id="{A251BF29-6304-4821-8DD8-36A5029E2012}" type="slidenum">
              <a:rPr lang="en-US" smtClean="0"/>
              <a:t>‹#›</a:t>
            </a:fld>
            <a:endParaRPr lang="en-US"/>
          </a:p>
        </p:txBody>
      </p:sp>
    </p:spTree>
    <p:extLst>
      <p:ext uri="{BB962C8B-B14F-4D97-AF65-F5344CB8AC3E}">
        <p14:creationId xmlns:p14="http://schemas.microsoft.com/office/powerpoint/2010/main" val="2168675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6E87B6-2DCF-47A2-BAFE-5BE4DBF8C51D}"/>
              </a:ext>
            </a:extLst>
          </p:cNvPr>
          <p:cNvSpPr>
            <a:spLocks noGrp="1"/>
          </p:cNvSpPr>
          <p:nvPr>
            <p:ph type="dt" sz="half" idx="10"/>
          </p:nvPr>
        </p:nvSpPr>
        <p:spPr/>
        <p:txBody>
          <a:bodyPr/>
          <a:lstStyle/>
          <a:p>
            <a:fld id="{873D0856-F103-7645-9ACF-68BDE1C24F9D}" type="datetime1">
              <a:rPr lang="en-US" smtClean="0"/>
              <a:t>1/31/2024</a:t>
            </a:fld>
            <a:endParaRPr lang="en-US"/>
          </a:p>
        </p:txBody>
      </p:sp>
      <p:sp>
        <p:nvSpPr>
          <p:cNvPr id="3" name="Footer Placeholder 2">
            <a:extLst>
              <a:ext uri="{FF2B5EF4-FFF2-40B4-BE49-F238E27FC236}">
                <a16:creationId xmlns:a16="http://schemas.microsoft.com/office/drawing/2014/main" id="{B3069DB5-D909-4E45-88B1-989F8DB89F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918A72-4A03-4C1D-B09E-AB076113647B}"/>
              </a:ext>
            </a:extLst>
          </p:cNvPr>
          <p:cNvSpPr>
            <a:spLocks noGrp="1"/>
          </p:cNvSpPr>
          <p:nvPr>
            <p:ph type="sldNum" sz="quarter" idx="12"/>
          </p:nvPr>
        </p:nvSpPr>
        <p:spPr/>
        <p:txBody>
          <a:bodyPr/>
          <a:lstStyle/>
          <a:p>
            <a:fld id="{A251BF29-6304-4821-8DD8-36A5029E2012}" type="slidenum">
              <a:rPr lang="en-US" smtClean="0"/>
              <a:t>‹#›</a:t>
            </a:fld>
            <a:endParaRPr lang="en-US"/>
          </a:p>
        </p:txBody>
      </p:sp>
    </p:spTree>
    <p:extLst>
      <p:ext uri="{BB962C8B-B14F-4D97-AF65-F5344CB8AC3E}">
        <p14:creationId xmlns:p14="http://schemas.microsoft.com/office/powerpoint/2010/main" val="1685871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212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26F008-1158-4517-B9B3-CF29CA82AE51}"/>
              </a:ext>
            </a:extLst>
          </p:cNvPr>
          <p:cNvSpPr>
            <a:spLocks noGrp="1"/>
          </p:cNvSpPr>
          <p:nvPr>
            <p:ph type="title"/>
          </p:nvPr>
        </p:nvSpPr>
        <p:spPr>
          <a:xfrm>
            <a:off x="1295400" y="365125"/>
            <a:ext cx="100584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D1B7AE-018B-411C-A831-F237D22CBFD7}"/>
              </a:ext>
            </a:extLst>
          </p:cNvPr>
          <p:cNvSpPr>
            <a:spLocks noGrp="1"/>
          </p:cNvSpPr>
          <p:nvPr>
            <p:ph type="body" idx="1"/>
          </p:nvPr>
        </p:nvSpPr>
        <p:spPr>
          <a:xfrm>
            <a:off x="1295400" y="1825625"/>
            <a:ext cx="100584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E4D74D-154E-4DE1-B833-E38A0119244F}"/>
              </a:ext>
            </a:extLst>
          </p:cNvPr>
          <p:cNvSpPr>
            <a:spLocks noGrp="1"/>
          </p:cNvSpPr>
          <p:nvPr>
            <p:ph type="dt" sz="half" idx="2"/>
          </p:nvPr>
        </p:nvSpPr>
        <p:spPr>
          <a:xfrm>
            <a:off x="1295400" y="6311900"/>
            <a:ext cx="2286000" cy="409575"/>
          </a:xfrm>
          <a:prstGeom prst="rect">
            <a:avLst/>
          </a:prstGeom>
        </p:spPr>
        <p:txBody>
          <a:bodyPr vert="horz" lIns="91440" tIns="45720" rIns="91440" bIns="45720" rtlCol="0" anchor="ctr"/>
          <a:lstStyle>
            <a:lvl1pPr algn="l">
              <a:defRPr sz="1200">
                <a:solidFill>
                  <a:schemeClr val="tx1">
                    <a:tint val="75000"/>
                  </a:schemeClr>
                </a:solidFill>
              </a:defRPr>
            </a:lvl1pPr>
          </a:lstStyle>
          <a:p>
            <a:fld id="{7BDD1D2F-EE10-C940-B492-699D7BFCD27B}" type="datetime1">
              <a:rPr lang="en-US" smtClean="0"/>
              <a:t>1/31/2024</a:t>
            </a:fld>
            <a:endParaRPr lang="en-US"/>
          </a:p>
        </p:txBody>
      </p:sp>
      <p:sp>
        <p:nvSpPr>
          <p:cNvPr id="5" name="Footer Placeholder 4">
            <a:extLst>
              <a:ext uri="{FF2B5EF4-FFF2-40B4-BE49-F238E27FC236}">
                <a16:creationId xmlns:a16="http://schemas.microsoft.com/office/drawing/2014/main" id="{85C7F720-19AD-4BC7-8C84-DA297A626B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30A37F-AABC-43C9-B9A9-DC820C7588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51BF29-6304-4821-8DD8-36A5029E2012}" type="slidenum">
              <a:rPr lang="en-US" smtClean="0"/>
              <a:t>‹#›</a:t>
            </a:fld>
            <a:endParaRPr lang="en-US"/>
          </a:p>
        </p:txBody>
      </p:sp>
      <p:pic>
        <p:nvPicPr>
          <p:cNvPr id="10" name="Picture 9">
            <a:extLst>
              <a:ext uri="{FF2B5EF4-FFF2-40B4-BE49-F238E27FC236}">
                <a16:creationId xmlns:a16="http://schemas.microsoft.com/office/drawing/2014/main" id="{0C2C9507-019E-6646-B200-41137AED5A32}"/>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8610600" y="6321197"/>
            <a:ext cx="2286000" cy="435429"/>
          </a:xfrm>
          <a:prstGeom prst="rect">
            <a:avLst/>
          </a:prstGeom>
        </p:spPr>
      </p:pic>
      <p:pic>
        <p:nvPicPr>
          <p:cNvPr id="11" name="Picture 10">
            <a:extLst>
              <a:ext uri="{FF2B5EF4-FFF2-40B4-BE49-F238E27FC236}">
                <a16:creationId xmlns:a16="http://schemas.microsoft.com/office/drawing/2014/main" id="{890B0FB3-F325-C449-B345-1990FD2E9ABE}"/>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7104" y="0"/>
            <a:ext cx="1166813" cy="6858000"/>
          </a:xfrm>
          <a:prstGeom prst="rect">
            <a:avLst/>
          </a:prstGeom>
        </p:spPr>
      </p:pic>
    </p:spTree>
    <p:extLst>
      <p:ext uri="{BB962C8B-B14F-4D97-AF65-F5344CB8AC3E}">
        <p14:creationId xmlns:p14="http://schemas.microsoft.com/office/powerpoint/2010/main" val="3299213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revnj.org/s/TAVERN-TALKS-HACKENSACK-BREWING.pdf" TargetMode="Externa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hyperlink" Target="https://youtu.be/LTahm_vvqWU?si=lLT-jm7SfZLW1902" TargetMode="External"/><Relationship Id="rId2" Type="http://schemas.openxmlformats.org/officeDocument/2006/relationships/hyperlink" Target="https://www.revnj.org/s/Final-New-Jersey-Indigenous-Education-Project-Plan.pdf" TargetMode="Externa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hyperlink" Target="https://www.revnj.org/s/Arts-Technical-Assistance-Webinar-1_18_24.pptx" TargetMode="External"/><Relationship Id="rId2" Type="http://schemas.openxmlformats.org/officeDocument/2006/relationships/hyperlink" Target="https://youtu.be/21FCZHrp7Yk?si=epOO0iRN7g1mGgzE" TargetMode="Externa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bit.ly/rnjpa"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I2A8KZNvoSM" TargetMode="External"/><Relationship Id="rId2" Type="http://schemas.openxmlformats.org/officeDocument/2006/relationships/hyperlink" Target="http://www.history.nj.gov/" TargetMode="Externa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hyperlink" Target="https://bit.ly/BHT1"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nps.gov/articles/000/semiquincentennial-grant-opportunity.htm" TargetMode="External"/><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hyperlink" Target="https://www.facebook.com/America250?__cft__%5b0%5d=AZWfcnqTRV-pqx_Oq8Re0ffY1AQtW1yof3I84Qmo3FgLxuS5lewf5lIT-G0iGcehoDjezOfB3aglNmnWoSfArXcUMoUKseFQoj1ibekp3c4suLeBqEsGXkTiWeDC3lXET1RZ3qD-5MHFGAK8QaEs4d2eBrVhPoAkEB-6slvhxqUrVgT98ACGwn5Lk_9ZjRPJ25UlI1dmhYjiw2CCy3GOldvz&amp;__tn__=-%5dK-R" TargetMode="External"/><Relationship Id="rId4" Type="http://schemas.openxmlformats.org/officeDocument/2006/relationships/hyperlink" Target="https://www.facebook.com/nationalparkservice?__cft__%5b0%5d=AZWfcnqTRV-pqx_Oq8Re0ffY1AQtW1yof3I84Qmo3FgLxuS5lewf5lIT-G0iGcehoDjezOfB3aglNmnWoSfArXcUMoUKseFQoj1ibekp3c4suLeBqEsGXkTiWeDC3lXET1RZ3qD-5MHFGAK8QaEs4d2eBrVhPoAkEB-6slvhxqUrVgT98ACGwn5Lk_9ZjRPJ25UlI1dmhYjiw2CCy3GOldvz&amp;__tn__=-%5dK-R"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arts.gov/grants/grants-for-arts-projects" TargetMode="External"/><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hyperlink" Target="https://www.arts.gov/grants/grants-for-arts-projects/artistic-disciplines" TargetMode="External"/><Relationship Id="rId4" Type="http://schemas.openxmlformats.org/officeDocument/2006/relationships/hyperlink" Target="https://www.america250.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revnj.org/" TargetMode="External"/><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urldefense.com/v3/__https:/www.facebook.com/RevolutionNJ__;!!J30X0ZrnC1oQtbA!JQVVRJvVUe_wlCNMKFyWsvsPRNwpp2vZIS4_D-iFibBZWqoSOPairH71jBIa2rbis5tJPcrrzbduj0EHuQBiMcw9qRTW-MY$" TargetMode="External"/><Relationship Id="rId5" Type="http://schemas.openxmlformats.org/officeDocument/2006/relationships/image" Target="../media/image37.pn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njhistoryconference.org"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hyperlink" Target="http://Mhttps:/morrismuseum.org/learn/public-programs/premiere-screening-of-travels-with-darley-revolutionary-road-trip-new-jersey" TargetMode="External"/><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www.youtube.com/watch?v=a3ngAmHOwl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facebook.com/RevolutionNJ/" TargetMode="Externa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436B000E-1509-AD49-89CF-F4BE6AE89657}"/>
              </a:ext>
            </a:extLst>
          </p:cNvPr>
          <p:cNvSpPr>
            <a:spLocks noGrp="1"/>
          </p:cNvSpPr>
          <p:nvPr>
            <p:ph type="subTitle" idx="1"/>
          </p:nvPr>
        </p:nvSpPr>
        <p:spPr>
          <a:xfrm>
            <a:off x="2129901" y="4432773"/>
            <a:ext cx="9144000" cy="1655762"/>
          </a:xfrm>
        </p:spPr>
        <p:txBody>
          <a:bodyPr vert="horz" lIns="91440" tIns="45720" rIns="91440" bIns="45720" rtlCol="0" anchor="t">
            <a:normAutofit/>
          </a:bodyPr>
          <a:lstStyle/>
          <a:p>
            <a:r>
              <a:rPr lang="en-US" b="1" dirty="0">
                <a:latin typeface="Calibri"/>
                <a:cs typeface="Calibri"/>
              </a:rPr>
              <a:t>Quarterly Update</a:t>
            </a:r>
          </a:p>
          <a:p>
            <a:r>
              <a:rPr lang="en-US" b="1" dirty="0">
                <a:latin typeface="Calibri"/>
                <a:cs typeface="Calibri"/>
              </a:rPr>
              <a:t>January 30, 2024</a:t>
            </a:r>
          </a:p>
        </p:txBody>
      </p:sp>
      <p:sp>
        <p:nvSpPr>
          <p:cNvPr id="5" name="Footer Placeholder 4">
            <a:extLst>
              <a:ext uri="{FF2B5EF4-FFF2-40B4-BE49-F238E27FC236}">
                <a16:creationId xmlns:a16="http://schemas.microsoft.com/office/drawing/2014/main" id="{53C3B794-5EB1-AC4C-B4CC-01BFC364D418}"/>
              </a:ext>
            </a:extLst>
          </p:cNvPr>
          <p:cNvSpPr>
            <a:spLocks noGrp="1"/>
          </p:cNvSpPr>
          <p:nvPr>
            <p:ph type="ftr" sz="quarter" idx="11"/>
          </p:nvPr>
        </p:nvSpPr>
        <p:spPr>
          <a:xfrm>
            <a:off x="2745326" y="156735"/>
            <a:ext cx="8468398" cy="1078120"/>
          </a:xfrm>
          <a:solidFill>
            <a:schemeClr val="bg1"/>
          </a:solidFill>
        </p:spPr>
        <p:txBody>
          <a:bodyPr/>
          <a:lstStyle/>
          <a:p>
            <a:r>
              <a:rPr lang="en-US" sz="1800" dirty="0"/>
              <a:t>Governor Philip D. Murphy                                                 Lieutenant Governor Tahesha Way</a:t>
            </a:r>
            <a:endParaRPr lang="en-US" sz="1800" dirty="0">
              <a:cs typeface="Calibri"/>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33457" y="965007"/>
            <a:ext cx="5926676" cy="3292598"/>
          </a:xfrm>
          <a:prstGeom prst="rect">
            <a:avLst/>
          </a:prstGeom>
        </p:spPr>
      </p:pic>
      <p:pic>
        <p:nvPicPr>
          <p:cNvPr id="1030" name="Picture 6" descr="NJ State Se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3151" y="212372"/>
            <a:ext cx="1143397" cy="11433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a:extLst>
              <a:ext uri="{FF2B5EF4-FFF2-40B4-BE49-F238E27FC236}">
                <a16:creationId xmlns:a16="http://schemas.microsoft.com/office/drawing/2014/main" id="{D53A6FA1-32CA-0189-410F-2DA6046C1AA4}"/>
              </a:ext>
            </a:extLst>
          </p:cNvPr>
          <p:cNvPicPr>
            <a:picLocks noChangeAspect="1"/>
          </p:cNvPicPr>
          <p:nvPr/>
        </p:nvPicPr>
        <p:blipFill>
          <a:blip r:embed="rId4"/>
          <a:stretch>
            <a:fillRect/>
          </a:stretch>
        </p:blipFill>
        <p:spPr>
          <a:xfrm>
            <a:off x="1585711" y="5713960"/>
            <a:ext cx="2180071" cy="856652"/>
          </a:xfrm>
          <a:prstGeom prst="rect">
            <a:avLst/>
          </a:prstGeom>
        </p:spPr>
      </p:pic>
      <p:sp>
        <p:nvSpPr>
          <p:cNvPr id="9" name="Rectangle 8">
            <a:extLst>
              <a:ext uri="{FF2B5EF4-FFF2-40B4-BE49-F238E27FC236}">
                <a16:creationId xmlns:a16="http://schemas.microsoft.com/office/drawing/2014/main" id="{B34987A2-9DB1-DD16-3E2C-0F883D0BA5E6}"/>
              </a:ext>
            </a:extLst>
          </p:cNvPr>
          <p:cNvSpPr/>
          <p:nvPr/>
        </p:nvSpPr>
        <p:spPr>
          <a:xfrm>
            <a:off x="8138160" y="6141720"/>
            <a:ext cx="3485444" cy="691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9" descr="Text&#10;&#10;Description automatically generated with medium confidence">
            <a:extLst>
              <a:ext uri="{FF2B5EF4-FFF2-40B4-BE49-F238E27FC236}">
                <a16:creationId xmlns:a16="http://schemas.microsoft.com/office/drawing/2014/main" id="{5F99EFC1-EADF-4324-135F-502B0D3A2FA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94079" y="5629907"/>
            <a:ext cx="2306286" cy="1132596"/>
          </a:xfrm>
          <a:prstGeom prst="rect">
            <a:avLst/>
          </a:prstGeom>
        </p:spPr>
      </p:pic>
      <p:sp>
        <p:nvSpPr>
          <p:cNvPr id="6" name="TextBox 5">
            <a:extLst>
              <a:ext uri="{FF2B5EF4-FFF2-40B4-BE49-F238E27FC236}">
                <a16:creationId xmlns:a16="http://schemas.microsoft.com/office/drawing/2014/main" id="{3C5909E6-E7E6-1FD3-68D4-16981CAC3B19}"/>
              </a:ext>
            </a:extLst>
          </p:cNvPr>
          <p:cNvSpPr txBox="1"/>
          <p:nvPr/>
        </p:nvSpPr>
        <p:spPr>
          <a:xfrm>
            <a:off x="5838825" y="5905500"/>
            <a:ext cx="1676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www.revnj.org</a:t>
            </a:r>
            <a:endParaRPr lang="en-US" b="1" dirty="0">
              <a:cs typeface="Calibri"/>
            </a:endParaRPr>
          </a:p>
        </p:txBody>
      </p:sp>
    </p:spTree>
    <p:extLst>
      <p:ext uri="{BB962C8B-B14F-4D97-AF65-F5344CB8AC3E}">
        <p14:creationId xmlns:p14="http://schemas.microsoft.com/office/powerpoint/2010/main" val="3718280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01B21-4B5F-25C9-2101-450E55907144}"/>
              </a:ext>
            </a:extLst>
          </p:cNvPr>
          <p:cNvSpPr>
            <a:spLocks noGrp="1"/>
          </p:cNvSpPr>
          <p:nvPr>
            <p:ph type="title"/>
          </p:nvPr>
        </p:nvSpPr>
        <p:spPr>
          <a:xfrm>
            <a:off x="1315232" y="365125"/>
            <a:ext cx="4088705" cy="824522"/>
          </a:xfrm>
        </p:spPr>
        <p:txBody>
          <a:bodyPr/>
          <a:lstStyle/>
          <a:p>
            <a:r>
              <a:rPr lang="en-US" b="1" dirty="0">
                <a:latin typeface="Calibri"/>
                <a:cs typeface="Calibri"/>
              </a:rPr>
              <a:t>Tavern Talks</a:t>
            </a:r>
          </a:p>
        </p:txBody>
      </p:sp>
      <p:sp>
        <p:nvSpPr>
          <p:cNvPr id="3" name="Text Placeholder 2">
            <a:extLst>
              <a:ext uri="{FF2B5EF4-FFF2-40B4-BE49-F238E27FC236}">
                <a16:creationId xmlns:a16="http://schemas.microsoft.com/office/drawing/2014/main" id="{585B45C4-93CA-C2C0-B276-C3E27D65CB0E}"/>
              </a:ext>
            </a:extLst>
          </p:cNvPr>
          <p:cNvSpPr>
            <a:spLocks noGrp="1"/>
          </p:cNvSpPr>
          <p:nvPr>
            <p:ph idx="1"/>
          </p:nvPr>
        </p:nvSpPr>
        <p:spPr>
          <a:xfrm>
            <a:off x="1367424" y="1387214"/>
            <a:ext cx="2730397" cy="4351338"/>
          </a:xfrm>
        </p:spPr>
        <p:txBody>
          <a:bodyPr vert="horz" lIns="91440" tIns="45720" rIns="91440" bIns="45720" rtlCol="0" anchor="t">
            <a:normAutofit lnSpcReduction="10000"/>
          </a:bodyPr>
          <a:lstStyle/>
          <a:p>
            <a:r>
              <a:rPr lang="en-US" sz="2000" dirty="0">
                <a:latin typeface="Calibri"/>
                <a:cs typeface="Calibri"/>
              </a:rPr>
              <a:t>Our first Tavern Talks occurred at Hackensack Brewing.</a:t>
            </a:r>
          </a:p>
          <a:p>
            <a:r>
              <a:rPr lang="en-US" sz="2000" dirty="0">
                <a:latin typeface="Calibri"/>
                <a:cs typeface="Calibri"/>
              </a:rPr>
              <a:t>Check out the booklet we created for the event here:</a:t>
            </a:r>
          </a:p>
          <a:p>
            <a:r>
              <a:rPr lang="en-US" sz="2000" dirty="0">
                <a:latin typeface="Calibri"/>
                <a:cs typeface="Calibri"/>
                <a:hlinkClick r:id="rId2"/>
              </a:rPr>
              <a:t>https://www.revnj.org/s/TAVERN-TALKS-HACKENSACK-BREWING.pdf</a:t>
            </a:r>
            <a:endParaRPr lang="en-US" sz="2000" dirty="0">
              <a:latin typeface="Calibri"/>
              <a:cs typeface="Calibri"/>
            </a:endParaRPr>
          </a:p>
          <a:p>
            <a:r>
              <a:rPr lang="en-US" sz="2000" dirty="0">
                <a:latin typeface="Calibri"/>
                <a:cs typeface="Calibri"/>
              </a:rPr>
              <a:t>Keep an eye out for future Tavern Talk events and our new event request portal.</a:t>
            </a:r>
          </a:p>
        </p:txBody>
      </p:sp>
      <p:sp>
        <p:nvSpPr>
          <p:cNvPr id="4" name="Date Placeholder 3">
            <a:extLst>
              <a:ext uri="{FF2B5EF4-FFF2-40B4-BE49-F238E27FC236}">
                <a16:creationId xmlns:a16="http://schemas.microsoft.com/office/drawing/2014/main" id="{7D1FC06D-9AA2-4A5F-6195-C486ACF10476}"/>
              </a:ext>
            </a:extLst>
          </p:cNvPr>
          <p:cNvSpPr>
            <a:spLocks noGrp="1"/>
          </p:cNvSpPr>
          <p:nvPr>
            <p:ph type="dt" sz="half" idx="10"/>
          </p:nvPr>
        </p:nvSpPr>
        <p:spPr/>
        <p:txBody>
          <a:bodyPr/>
          <a:lstStyle/>
          <a:p>
            <a:fld id="{CCDE4D9D-286A-0D4B-9870-AC47AD268B34}" type="datetime1">
              <a:rPr lang="en-US" smtClean="0"/>
              <a:t>1/31/2024</a:t>
            </a:fld>
            <a:endParaRPr lang="en-US"/>
          </a:p>
        </p:txBody>
      </p:sp>
      <p:sp>
        <p:nvSpPr>
          <p:cNvPr id="5" name="Footer Placeholder 4">
            <a:extLst>
              <a:ext uri="{FF2B5EF4-FFF2-40B4-BE49-F238E27FC236}">
                <a16:creationId xmlns:a16="http://schemas.microsoft.com/office/drawing/2014/main" id="{F12EA09A-229B-E695-830C-9A1945623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ADBE3F-3B98-D2AC-1C8C-A04ADD0C9DBD}"/>
              </a:ext>
            </a:extLst>
          </p:cNvPr>
          <p:cNvSpPr>
            <a:spLocks noGrp="1"/>
          </p:cNvSpPr>
          <p:nvPr>
            <p:ph type="sldNum" sz="quarter" idx="12"/>
          </p:nvPr>
        </p:nvSpPr>
        <p:spPr/>
        <p:txBody>
          <a:bodyPr/>
          <a:lstStyle/>
          <a:p>
            <a:fld id="{A251BF29-6304-4821-8DD8-36A5029E2012}" type="slidenum">
              <a:rPr lang="en-US" smtClean="0"/>
              <a:t>10</a:t>
            </a:fld>
            <a:endParaRPr lang="en-US"/>
          </a:p>
        </p:txBody>
      </p:sp>
      <p:pic>
        <p:nvPicPr>
          <p:cNvPr id="7" name="Picture 6">
            <a:extLst>
              <a:ext uri="{FF2B5EF4-FFF2-40B4-BE49-F238E27FC236}">
                <a16:creationId xmlns:a16="http://schemas.microsoft.com/office/drawing/2014/main" id="{6C196351-BD28-1909-EC68-8A36BA512AE3}"/>
              </a:ext>
            </a:extLst>
          </p:cNvPr>
          <p:cNvPicPr>
            <a:picLocks noChangeAspect="1"/>
          </p:cNvPicPr>
          <p:nvPr/>
        </p:nvPicPr>
        <p:blipFill>
          <a:blip r:embed="rId3"/>
          <a:stretch>
            <a:fillRect/>
          </a:stretch>
        </p:blipFill>
        <p:spPr>
          <a:xfrm>
            <a:off x="6961469" y="3408252"/>
            <a:ext cx="5231444" cy="3454835"/>
          </a:xfrm>
          <a:prstGeom prst="rect">
            <a:avLst/>
          </a:prstGeom>
        </p:spPr>
      </p:pic>
      <p:pic>
        <p:nvPicPr>
          <p:cNvPr id="8" name="Picture 7">
            <a:extLst>
              <a:ext uri="{FF2B5EF4-FFF2-40B4-BE49-F238E27FC236}">
                <a16:creationId xmlns:a16="http://schemas.microsoft.com/office/drawing/2014/main" id="{01A8C6AD-7C64-D9FD-F577-F49D3AD0704D}"/>
              </a:ext>
            </a:extLst>
          </p:cNvPr>
          <p:cNvPicPr>
            <a:picLocks noChangeAspect="1"/>
          </p:cNvPicPr>
          <p:nvPr/>
        </p:nvPicPr>
        <p:blipFill>
          <a:blip r:embed="rId4"/>
          <a:stretch>
            <a:fillRect/>
          </a:stretch>
        </p:blipFill>
        <p:spPr>
          <a:xfrm>
            <a:off x="6954882" y="4437"/>
            <a:ext cx="5223744" cy="3435784"/>
          </a:xfrm>
          <a:prstGeom prst="rect">
            <a:avLst/>
          </a:prstGeom>
        </p:spPr>
      </p:pic>
      <p:pic>
        <p:nvPicPr>
          <p:cNvPr id="9" name="Picture 8" descr="May be an image of 3 people and text">
            <a:extLst>
              <a:ext uri="{FF2B5EF4-FFF2-40B4-BE49-F238E27FC236}">
                <a16:creationId xmlns:a16="http://schemas.microsoft.com/office/drawing/2014/main" id="{CC9162AA-F789-2930-FD47-7E025F90E239}"/>
              </a:ext>
            </a:extLst>
          </p:cNvPr>
          <p:cNvPicPr>
            <a:picLocks noChangeAspect="1"/>
          </p:cNvPicPr>
          <p:nvPr/>
        </p:nvPicPr>
        <p:blipFill>
          <a:blip r:embed="rId5"/>
          <a:stretch>
            <a:fillRect/>
          </a:stretch>
        </p:blipFill>
        <p:spPr>
          <a:xfrm>
            <a:off x="4583554" y="2011315"/>
            <a:ext cx="2423581" cy="3092807"/>
          </a:xfrm>
          <a:prstGeom prst="rect">
            <a:avLst/>
          </a:prstGeom>
        </p:spPr>
      </p:pic>
    </p:spTree>
    <p:extLst>
      <p:ext uri="{BB962C8B-B14F-4D97-AF65-F5344CB8AC3E}">
        <p14:creationId xmlns:p14="http://schemas.microsoft.com/office/powerpoint/2010/main" val="2154348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C2D2E-6170-084F-05A4-A1330CD692EF}"/>
              </a:ext>
            </a:extLst>
          </p:cNvPr>
          <p:cNvSpPr>
            <a:spLocks noGrp="1"/>
          </p:cNvSpPr>
          <p:nvPr>
            <p:ph type="title"/>
          </p:nvPr>
        </p:nvSpPr>
        <p:spPr>
          <a:xfrm>
            <a:off x="1315232" y="365125"/>
            <a:ext cx="5090788" cy="1346439"/>
          </a:xfrm>
        </p:spPr>
        <p:txBody>
          <a:bodyPr/>
          <a:lstStyle/>
          <a:p>
            <a:r>
              <a:rPr lang="en-US" b="1" dirty="0">
                <a:latin typeface="Calibri"/>
                <a:cs typeface="Calibri"/>
              </a:rPr>
              <a:t>Indigenous Education Report</a:t>
            </a:r>
          </a:p>
        </p:txBody>
      </p:sp>
      <p:sp>
        <p:nvSpPr>
          <p:cNvPr id="3" name="Text Placeholder 2">
            <a:extLst>
              <a:ext uri="{FF2B5EF4-FFF2-40B4-BE49-F238E27FC236}">
                <a16:creationId xmlns:a16="http://schemas.microsoft.com/office/drawing/2014/main" id="{03B2F3FB-FF39-520D-D077-1FFA2159E1D7}"/>
              </a:ext>
            </a:extLst>
          </p:cNvPr>
          <p:cNvSpPr>
            <a:spLocks noGrp="1"/>
          </p:cNvSpPr>
          <p:nvPr>
            <p:ph idx="1"/>
          </p:nvPr>
        </p:nvSpPr>
        <p:spPr>
          <a:xfrm>
            <a:off x="1315232" y="1825625"/>
            <a:ext cx="5195170" cy="4351338"/>
          </a:xfrm>
        </p:spPr>
        <p:txBody>
          <a:bodyPr vert="horz" lIns="91440" tIns="45720" rIns="91440" bIns="45720" rtlCol="0" anchor="t">
            <a:normAutofit/>
          </a:bodyPr>
          <a:lstStyle/>
          <a:p>
            <a:r>
              <a:rPr lang="en-US" sz="2000" dirty="0">
                <a:latin typeface="Calibri"/>
                <a:cs typeface="Calibri"/>
              </a:rPr>
              <a:t>Indigenous Education Report is now available:</a:t>
            </a:r>
          </a:p>
          <a:p>
            <a:r>
              <a:rPr lang="en-US" sz="2000" dirty="0">
                <a:latin typeface="Calibri"/>
                <a:cs typeface="Calibri"/>
                <a:hlinkClick r:id="rId2"/>
              </a:rPr>
              <a:t>https://www.revnj.org/s/Final-New-Jersey-Indigenous-Education-Project-Plan.pdf</a:t>
            </a:r>
            <a:endParaRPr lang="en-US" sz="2000" dirty="0">
              <a:latin typeface="Calibri"/>
              <a:cs typeface="Calibri"/>
            </a:endParaRPr>
          </a:p>
          <a:p>
            <a:r>
              <a:rPr lang="en-US" sz="2000" dirty="0">
                <a:latin typeface="Calibri"/>
                <a:cs typeface="Calibri"/>
              </a:rPr>
              <a:t>A recording of the webinar is available on the New Jersey Historical Commission YouTube page:</a:t>
            </a:r>
          </a:p>
          <a:p>
            <a:r>
              <a:rPr lang="en-US" sz="2000" dirty="0">
                <a:latin typeface="Calibri"/>
                <a:cs typeface="Calibri"/>
                <a:hlinkClick r:id="rId3"/>
              </a:rPr>
              <a:t>https://youtu.be/LTahm_vvqWU?si=lLT-jm7SfZLW1902</a:t>
            </a:r>
            <a:endParaRPr lang="en-US" sz="2000" dirty="0">
              <a:latin typeface="Calibri"/>
              <a:cs typeface="Calibri"/>
              <a:hlinkClick r:id="" action="ppaction://noaction"/>
            </a:endParaRPr>
          </a:p>
          <a:p>
            <a:endParaRPr lang="en-US"/>
          </a:p>
        </p:txBody>
      </p:sp>
      <p:sp>
        <p:nvSpPr>
          <p:cNvPr id="4" name="Date Placeholder 3">
            <a:extLst>
              <a:ext uri="{FF2B5EF4-FFF2-40B4-BE49-F238E27FC236}">
                <a16:creationId xmlns:a16="http://schemas.microsoft.com/office/drawing/2014/main" id="{EBBEE07C-E628-9234-787C-6405B89506BF}"/>
              </a:ext>
            </a:extLst>
          </p:cNvPr>
          <p:cNvSpPr>
            <a:spLocks noGrp="1"/>
          </p:cNvSpPr>
          <p:nvPr>
            <p:ph type="dt" sz="half" idx="10"/>
          </p:nvPr>
        </p:nvSpPr>
        <p:spPr/>
        <p:txBody>
          <a:bodyPr/>
          <a:lstStyle/>
          <a:p>
            <a:fld id="{CCDE4D9D-286A-0D4B-9870-AC47AD268B34}" type="datetime1">
              <a:rPr lang="en-US" smtClean="0"/>
              <a:t>1/31/2024</a:t>
            </a:fld>
            <a:endParaRPr lang="en-US"/>
          </a:p>
        </p:txBody>
      </p:sp>
      <p:sp>
        <p:nvSpPr>
          <p:cNvPr id="5" name="Footer Placeholder 4">
            <a:extLst>
              <a:ext uri="{FF2B5EF4-FFF2-40B4-BE49-F238E27FC236}">
                <a16:creationId xmlns:a16="http://schemas.microsoft.com/office/drawing/2014/main" id="{4D53CF2D-0003-92D5-7EFF-AE23A5F206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755574-BAE7-3C01-A52E-CF0277E44287}"/>
              </a:ext>
            </a:extLst>
          </p:cNvPr>
          <p:cNvSpPr>
            <a:spLocks noGrp="1"/>
          </p:cNvSpPr>
          <p:nvPr>
            <p:ph type="sldNum" sz="quarter" idx="12"/>
          </p:nvPr>
        </p:nvSpPr>
        <p:spPr/>
        <p:txBody>
          <a:bodyPr/>
          <a:lstStyle/>
          <a:p>
            <a:fld id="{A251BF29-6304-4821-8DD8-36A5029E2012}" type="slidenum">
              <a:rPr lang="en-US" smtClean="0"/>
              <a:t>11</a:t>
            </a:fld>
            <a:endParaRPr lang="en-US"/>
          </a:p>
        </p:txBody>
      </p:sp>
      <p:pic>
        <p:nvPicPr>
          <p:cNvPr id="7" name="Picture 6" descr="May be an image of 1 person and text that says 'Historical NEWJERSEY NEW COMMISSION education northwest Indigenous Education Project Report Presented by Education Northwest Senior Advisor,Mandy Advisor, ,Mandy Smoker Broaddus Join NJHC and Education Northwest on December 6th for presentation of the Indigenous Education report and live Q&amp;A with Education Northwest Senior Advisor, Mandy Smoker Broaddus December 6 at 12pm Register at: bit.ly/NJIE'">
            <a:extLst>
              <a:ext uri="{FF2B5EF4-FFF2-40B4-BE49-F238E27FC236}">
                <a16:creationId xmlns:a16="http://schemas.microsoft.com/office/drawing/2014/main" id="{71F850E2-7F90-4F80-7973-04D295BF9B1C}"/>
              </a:ext>
            </a:extLst>
          </p:cNvPr>
          <p:cNvPicPr>
            <a:picLocks noChangeAspect="1"/>
          </p:cNvPicPr>
          <p:nvPr/>
        </p:nvPicPr>
        <p:blipFill>
          <a:blip r:embed="rId4"/>
          <a:stretch>
            <a:fillRect/>
          </a:stretch>
        </p:blipFill>
        <p:spPr>
          <a:xfrm>
            <a:off x="6718127" y="585593"/>
            <a:ext cx="5478048" cy="5488486"/>
          </a:xfrm>
          <a:prstGeom prst="rect">
            <a:avLst/>
          </a:prstGeom>
        </p:spPr>
      </p:pic>
    </p:spTree>
    <p:extLst>
      <p:ext uri="{BB962C8B-B14F-4D97-AF65-F5344CB8AC3E}">
        <p14:creationId xmlns:p14="http://schemas.microsoft.com/office/powerpoint/2010/main" val="972255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67AB3-CD02-8FD1-A453-B48A236EEE72}"/>
              </a:ext>
            </a:extLst>
          </p:cNvPr>
          <p:cNvSpPr>
            <a:spLocks noGrp="1"/>
          </p:cNvSpPr>
          <p:nvPr>
            <p:ph type="title"/>
          </p:nvPr>
        </p:nvSpPr>
        <p:spPr>
          <a:xfrm>
            <a:off x="1315232" y="365125"/>
            <a:ext cx="4902898" cy="1346439"/>
          </a:xfrm>
        </p:spPr>
        <p:txBody>
          <a:bodyPr>
            <a:normAutofit/>
          </a:bodyPr>
          <a:lstStyle/>
          <a:p>
            <a:r>
              <a:rPr lang="en-US" sz="4000" b="1" dirty="0">
                <a:latin typeface="Calibri"/>
                <a:cs typeface="Calibri"/>
              </a:rPr>
              <a:t>Arts Technical Assistance Webinar</a:t>
            </a:r>
          </a:p>
        </p:txBody>
      </p:sp>
      <p:sp>
        <p:nvSpPr>
          <p:cNvPr id="3" name="Content Placeholder 2">
            <a:extLst>
              <a:ext uri="{FF2B5EF4-FFF2-40B4-BE49-F238E27FC236}">
                <a16:creationId xmlns:a16="http://schemas.microsoft.com/office/drawing/2014/main" id="{F24E071F-DCBC-2267-F165-F700181252B2}"/>
              </a:ext>
            </a:extLst>
          </p:cNvPr>
          <p:cNvSpPr>
            <a:spLocks noGrp="1"/>
          </p:cNvSpPr>
          <p:nvPr>
            <p:ph idx="1"/>
          </p:nvPr>
        </p:nvSpPr>
        <p:spPr>
          <a:xfrm>
            <a:off x="1315232" y="1909132"/>
            <a:ext cx="4161772" cy="4351338"/>
          </a:xfrm>
        </p:spPr>
        <p:txBody>
          <a:bodyPr vert="horz" lIns="91440" tIns="45720" rIns="91440" bIns="45720" rtlCol="0" anchor="t">
            <a:normAutofit/>
          </a:bodyPr>
          <a:lstStyle/>
          <a:p>
            <a:r>
              <a:rPr lang="en-US" sz="2000" dirty="0">
                <a:latin typeface="Calibri"/>
                <a:cs typeface="Calibri"/>
              </a:rPr>
              <a:t>Over 100 artists and arts organizations joined us to discuss the intersection between history and the arts for the 250th.</a:t>
            </a:r>
          </a:p>
          <a:p>
            <a:r>
              <a:rPr lang="en-US" sz="2000" dirty="0">
                <a:latin typeface="Calibri"/>
                <a:cs typeface="Calibri"/>
              </a:rPr>
              <a:t>Webinar Recording:</a:t>
            </a:r>
          </a:p>
          <a:p>
            <a:pPr lvl="1"/>
            <a:r>
              <a:rPr lang="en-US" sz="2000" dirty="0">
                <a:latin typeface="Calibri"/>
                <a:cs typeface="Calibri"/>
                <a:hlinkClick r:id="rId2"/>
              </a:rPr>
              <a:t>https://youtu.be/21FCZHrp7Yk?si=epOO0iRN7g1mGgzE</a:t>
            </a:r>
            <a:endParaRPr lang="en-US" sz="2000" dirty="0">
              <a:latin typeface="Calibri"/>
              <a:cs typeface="Calibri"/>
            </a:endParaRPr>
          </a:p>
          <a:p>
            <a:r>
              <a:rPr lang="en-US" sz="2000" dirty="0">
                <a:latin typeface="Calibri"/>
                <a:cs typeface="Calibri"/>
              </a:rPr>
              <a:t>Presentation Deck:</a:t>
            </a:r>
          </a:p>
          <a:p>
            <a:pPr lvl="1"/>
            <a:r>
              <a:rPr lang="en-US" sz="2000" dirty="0">
                <a:latin typeface="Calibri"/>
                <a:cs typeface="Calibri"/>
                <a:hlinkClick r:id="rId3"/>
              </a:rPr>
              <a:t>https://www.revnj.org/s/Arts-Technical-Assistance-Webinar-1_18_24.pptx</a:t>
            </a:r>
            <a:endParaRPr lang="en-US" sz="2000" dirty="0">
              <a:latin typeface="Calibri"/>
              <a:cs typeface="Calibri"/>
            </a:endParaRPr>
          </a:p>
          <a:p>
            <a:endParaRPr lang="en-US" dirty="0">
              <a:latin typeface="Calibri"/>
              <a:cs typeface="Calibri"/>
            </a:endParaRPr>
          </a:p>
        </p:txBody>
      </p:sp>
      <p:sp>
        <p:nvSpPr>
          <p:cNvPr id="4" name="Date Placeholder 3">
            <a:extLst>
              <a:ext uri="{FF2B5EF4-FFF2-40B4-BE49-F238E27FC236}">
                <a16:creationId xmlns:a16="http://schemas.microsoft.com/office/drawing/2014/main" id="{E55A84D6-838D-FBC2-3E86-62EE8D100768}"/>
              </a:ext>
            </a:extLst>
          </p:cNvPr>
          <p:cNvSpPr>
            <a:spLocks noGrp="1"/>
          </p:cNvSpPr>
          <p:nvPr>
            <p:ph type="dt" sz="half" idx="10"/>
          </p:nvPr>
        </p:nvSpPr>
        <p:spPr/>
        <p:txBody>
          <a:bodyPr/>
          <a:lstStyle/>
          <a:p>
            <a:fld id="{D5FC4639-DA52-BA46-A61D-8301D52AA688}" type="datetime1">
              <a:rPr lang="en-US" smtClean="0"/>
              <a:t>1/31/2024</a:t>
            </a:fld>
            <a:endParaRPr lang="en-US"/>
          </a:p>
        </p:txBody>
      </p:sp>
      <p:sp>
        <p:nvSpPr>
          <p:cNvPr id="5" name="Footer Placeholder 4">
            <a:extLst>
              <a:ext uri="{FF2B5EF4-FFF2-40B4-BE49-F238E27FC236}">
                <a16:creationId xmlns:a16="http://schemas.microsoft.com/office/drawing/2014/main" id="{2861E214-4A76-99E6-DCCB-B601B1E9D0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BCC4DB-FD70-7924-EE48-49A5C9E3B076}"/>
              </a:ext>
            </a:extLst>
          </p:cNvPr>
          <p:cNvSpPr>
            <a:spLocks noGrp="1"/>
          </p:cNvSpPr>
          <p:nvPr>
            <p:ph type="sldNum" sz="quarter" idx="12"/>
          </p:nvPr>
        </p:nvSpPr>
        <p:spPr/>
        <p:txBody>
          <a:bodyPr/>
          <a:lstStyle/>
          <a:p>
            <a:fld id="{A251BF29-6304-4821-8DD8-36A5029E2012}" type="slidenum">
              <a:rPr lang="en-US" smtClean="0"/>
              <a:t>12</a:t>
            </a:fld>
            <a:endParaRPr lang="en-US"/>
          </a:p>
        </p:txBody>
      </p:sp>
      <p:pic>
        <p:nvPicPr>
          <p:cNvPr id="7" name="Picture 6" descr="May be an image of 1 person and text that says 'RevolutionNJ EST. Al 1966 1776 2026 ENGAGE THE PAST. SHAPE THE FUTURE. Free Workshop Hosted by the State Arts Council &amp; RevolutionNJ JOIN JOINUS US ENGAGING THE ARTSIN THE 250TH January 18, 2024 12:00 1:00 PM Register for zoom link revnj revnj.org'">
            <a:extLst>
              <a:ext uri="{FF2B5EF4-FFF2-40B4-BE49-F238E27FC236}">
                <a16:creationId xmlns:a16="http://schemas.microsoft.com/office/drawing/2014/main" id="{E4034E85-0F89-DC53-9CAB-CAB484149FD4}"/>
              </a:ext>
            </a:extLst>
          </p:cNvPr>
          <p:cNvPicPr>
            <a:picLocks noChangeAspect="1"/>
          </p:cNvPicPr>
          <p:nvPr/>
        </p:nvPicPr>
        <p:blipFill>
          <a:blip r:embed="rId4"/>
          <a:stretch>
            <a:fillRect/>
          </a:stretch>
        </p:blipFill>
        <p:spPr>
          <a:xfrm>
            <a:off x="6300593" y="251565"/>
            <a:ext cx="5895582" cy="5916459"/>
          </a:xfrm>
          <a:prstGeom prst="rect">
            <a:avLst/>
          </a:prstGeom>
        </p:spPr>
      </p:pic>
    </p:spTree>
    <p:extLst>
      <p:ext uri="{BB962C8B-B14F-4D97-AF65-F5344CB8AC3E}">
        <p14:creationId xmlns:p14="http://schemas.microsoft.com/office/powerpoint/2010/main" val="3722238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AFD90-3387-495B-0DBA-79488378D630}"/>
              </a:ext>
            </a:extLst>
          </p:cNvPr>
          <p:cNvSpPr>
            <a:spLocks noGrp="1"/>
          </p:cNvSpPr>
          <p:nvPr>
            <p:ph type="title"/>
          </p:nvPr>
        </p:nvSpPr>
        <p:spPr>
          <a:xfrm>
            <a:off x="1315232" y="365125"/>
            <a:ext cx="5957171" cy="1346439"/>
          </a:xfrm>
        </p:spPr>
        <p:txBody>
          <a:bodyPr>
            <a:normAutofit/>
          </a:bodyPr>
          <a:lstStyle/>
          <a:p>
            <a:r>
              <a:rPr lang="en-US" sz="4000" b="1" dirty="0">
                <a:latin typeface="Calibri"/>
                <a:cs typeface="Calibri"/>
              </a:rPr>
              <a:t>Public Arts Interest Survey</a:t>
            </a:r>
          </a:p>
        </p:txBody>
      </p:sp>
      <p:sp>
        <p:nvSpPr>
          <p:cNvPr id="3" name="Content Placeholder 2">
            <a:extLst>
              <a:ext uri="{FF2B5EF4-FFF2-40B4-BE49-F238E27FC236}">
                <a16:creationId xmlns:a16="http://schemas.microsoft.com/office/drawing/2014/main" id="{C86FAE2A-1060-D8A0-15E7-12199D82336B}"/>
              </a:ext>
            </a:extLst>
          </p:cNvPr>
          <p:cNvSpPr>
            <a:spLocks noGrp="1"/>
          </p:cNvSpPr>
          <p:nvPr>
            <p:ph idx="1"/>
          </p:nvPr>
        </p:nvSpPr>
        <p:spPr>
          <a:xfrm>
            <a:off x="1315232" y="1825625"/>
            <a:ext cx="5518759" cy="4351338"/>
          </a:xfrm>
        </p:spPr>
        <p:txBody>
          <a:bodyPr vert="horz" lIns="91440" tIns="45720" rIns="91440" bIns="45720" rtlCol="0" anchor="t">
            <a:noAutofit/>
          </a:bodyPr>
          <a:lstStyle/>
          <a:p>
            <a:r>
              <a:rPr lang="en-US" sz="2000" err="1">
                <a:latin typeface="Calibri"/>
                <a:cs typeface="Calibri"/>
              </a:rPr>
              <a:t>RevolutionNJ</a:t>
            </a:r>
            <a:r>
              <a:rPr lang="en-US" sz="2000" dirty="0">
                <a:latin typeface="Calibri"/>
                <a:cs typeface="Calibri"/>
              </a:rPr>
              <a:t> is seeking potential hosts for temporary art installations. Working closely with the New Jersey State Council on the Arts and the nationally renowned public art and research studio, Monument Lab, </a:t>
            </a:r>
            <a:r>
              <a:rPr lang="en-US" sz="2000" err="1">
                <a:latin typeface="Calibri"/>
                <a:cs typeface="Calibri"/>
              </a:rPr>
              <a:t>RevolutionNJ</a:t>
            </a:r>
            <a:r>
              <a:rPr lang="en-US" sz="2000" dirty="0">
                <a:latin typeface="Calibri"/>
                <a:cs typeface="Calibri"/>
              </a:rPr>
              <a:t> plans to install temporary public art pieces by New Jersey-based artists that demonstrate the complexity of history throughout the state. </a:t>
            </a:r>
          </a:p>
          <a:p>
            <a:r>
              <a:rPr lang="en-US" sz="2000" dirty="0">
                <a:latin typeface="Calibri"/>
                <a:cs typeface="Calibri"/>
              </a:rPr>
              <a:t>To submit an application of interest, please visit: </a:t>
            </a:r>
            <a:r>
              <a:rPr lang="en-US" sz="2000" dirty="0">
                <a:latin typeface="Calibri"/>
                <a:cs typeface="Calibri"/>
                <a:hlinkClick r:id="rId2"/>
              </a:rPr>
              <a:t>https://bit.ly/rnjpa</a:t>
            </a:r>
            <a:endParaRPr lang="en-US" sz="2000" dirty="0">
              <a:latin typeface="Calibri"/>
              <a:cs typeface="Calibri"/>
            </a:endParaRPr>
          </a:p>
          <a:p>
            <a:r>
              <a:rPr lang="en-US" sz="2000" dirty="0">
                <a:latin typeface="Calibri"/>
                <a:cs typeface="Calibri"/>
              </a:rPr>
              <a:t>Deadline for public arts installation interest is Feb. 1, 2024. </a:t>
            </a:r>
            <a:endParaRPr lang="en-US" dirty="0">
              <a:latin typeface="Calibri"/>
              <a:cs typeface="Calibri"/>
            </a:endParaRPr>
          </a:p>
        </p:txBody>
      </p:sp>
      <p:sp>
        <p:nvSpPr>
          <p:cNvPr id="4" name="Date Placeholder 3">
            <a:extLst>
              <a:ext uri="{FF2B5EF4-FFF2-40B4-BE49-F238E27FC236}">
                <a16:creationId xmlns:a16="http://schemas.microsoft.com/office/drawing/2014/main" id="{5CF47FF0-2C9D-EE84-9307-B927C44E2708}"/>
              </a:ext>
            </a:extLst>
          </p:cNvPr>
          <p:cNvSpPr>
            <a:spLocks noGrp="1"/>
          </p:cNvSpPr>
          <p:nvPr>
            <p:ph type="dt" sz="half" idx="10"/>
          </p:nvPr>
        </p:nvSpPr>
        <p:spPr/>
        <p:txBody>
          <a:bodyPr/>
          <a:lstStyle/>
          <a:p>
            <a:fld id="{D5FC4639-DA52-BA46-A61D-8301D52AA688}" type="datetime1">
              <a:rPr lang="en-US" smtClean="0"/>
              <a:t>1/31/2024</a:t>
            </a:fld>
            <a:endParaRPr lang="en-US"/>
          </a:p>
        </p:txBody>
      </p:sp>
      <p:sp>
        <p:nvSpPr>
          <p:cNvPr id="5" name="Footer Placeholder 4">
            <a:extLst>
              <a:ext uri="{FF2B5EF4-FFF2-40B4-BE49-F238E27FC236}">
                <a16:creationId xmlns:a16="http://schemas.microsoft.com/office/drawing/2014/main" id="{7271F8BE-0EB9-5240-AD98-3C3C51920D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D314AC-799E-EAB8-BAE6-BDDC64DAB0A3}"/>
              </a:ext>
            </a:extLst>
          </p:cNvPr>
          <p:cNvSpPr>
            <a:spLocks noGrp="1"/>
          </p:cNvSpPr>
          <p:nvPr>
            <p:ph type="sldNum" sz="quarter" idx="12"/>
          </p:nvPr>
        </p:nvSpPr>
        <p:spPr/>
        <p:txBody>
          <a:bodyPr/>
          <a:lstStyle/>
          <a:p>
            <a:fld id="{A251BF29-6304-4821-8DD8-36A5029E2012}" type="slidenum">
              <a:rPr lang="en-US" smtClean="0"/>
              <a:t>13</a:t>
            </a:fld>
            <a:endParaRPr lang="en-US"/>
          </a:p>
        </p:txBody>
      </p:sp>
      <p:pic>
        <p:nvPicPr>
          <p:cNvPr id="7" name="Picture 6" descr="May be a graphic of map, monument and text that says 'to host Wanttt a public art installation? Fill out our Public Arts Interest Survey! bit.ly rnjpa RevolutionNJ 1776 2026 ENGAGE THE ST. THE UTURE. Monument Lab JERSEY STATE NEW EST. 1966 COUNCIL NT TH ARTS'">
            <a:extLst>
              <a:ext uri="{FF2B5EF4-FFF2-40B4-BE49-F238E27FC236}">
                <a16:creationId xmlns:a16="http://schemas.microsoft.com/office/drawing/2014/main" id="{C6EBCEEA-0086-DE09-DC3D-6DD1E9C7E01F}"/>
              </a:ext>
            </a:extLst>
          </p:cNvPr>
          <p:cNvPicPr>
            <a:picLocks noChangeAspect="1"/>
          </p:cNvPicPr>
          <p:nvPr/>
        </p:nvPicPr>
        <p:blipFill>
          <a:blip r:embed="rId3"/>
          <a:stretch>
            <a:fillRect/>
          </a:stretch>
        </p:blipFill>
        <p:spPr>
          <a:xfrm>
            <a:off x="7407057" y="909181"/>
            <a:ext cx="4789117" cy="4789117"/>
          </a:xfrm>
          <a:prstGeom prst="rect">
            <a:avLst/>
          </a:prstGeom>
        </p:spPr>
      </p:pic>
    </p:spTree>
    <p:extLst>
      <p:ext uri="{BB962C8B-B14F-4D97-AF65-F5344CB8AC3E}">
        <p14:creationId xmlns:p14="http://schemas.microsoft.com/office/powerpoint/2010/main" val="2449105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4800" b="1" dirty="0">
                <a:latin typeface="Calibri"/>
                <a:cs typeface="Calibri"/>
              </a:rPr>
              <a:t>Need Help? We Have Resources Available on www.revnj.org</a:t>
            </a:r>
          </a:p>
        </p:txBody>
      </p:sp>
      <p:sp>
        <p:nvSpPr>
          <p:cNvPr id="6" name="Text Placeholder 5"/>
          <p:cNvSpPr>
            <a:spLocks noGrp="1"/>
          </p:cNvSpPr>
          <p:nvPr>
            <p:ph type="body" idx="1"/>
          </p:nvPr>
        </p:nvSpPr>
        <p:spPr/>
        <p:txBody>
          <a:bodyPr vert="horz" lIns="91440" tIns="45720" rIns="91440" bIns="45720" rtlCol="0" anchor="t">
            <a:normAutofit/>
          </a:bodyPr>
          <a:lstStyle/>
          <a:p>
            <a:pPr marL="608965" indent="-507365"/>
            <a:r>
              <a:rPr lang="en-US" sz="2650" dirty="0">
                <a:latin typeface="Calibri"/>
                <a:cs typeface="Calibri"/>
              </a:rPr>
              <a:t>Revnj.org/resources</a:t>
            </a:r>
          </a:p>
          <a:p>
            <a:pPr marL="1218565" lvl="1" indent="-507365"/>
            <a:r>
              <a:rPr lang="en-US" sz="2650" dirty="0">
                <a:latin typeface="Calibri"/>
                <a:cs typeface="Calibri"/>
              </a:rPr>
              <a:t>Professional Development Webinars and Resource Lists</a:t>
            </a:r>
          </a:p>
          <a:p>
            <a:pPr marL="1828165" lvl="2" indent="-473710"/>
            <a:r>
              <a:rPr lang="en-US" sz="2400" dirty="0">
                <a:latin typeface="Calibri"/>
                <a:cs typeface="Calibri"/>
              </a:rPr>
              <a:t>Big Ideas: Concepts for the 250</a:t>
            </a:r>
            <a:r>
              <a:rPr lang="en-US" sz="2400" baseline="30000" dirty="0">
                <a:latin typeface="Calibri"/>
                <a:cs typeface="Calibri"/>
              </a:rPr>
              <a:t>th</a:t>
            </a:r>
            <a:endParaRPr lang="en-US" sz="2400" dirty="0">
              <a:latin typeface="Calibri"/>
              <a:cs typeface="Calibri"/>
            </a:endParaRPr>
          </a:p>
          <a:p>
            <a:pPr marL="1828165" lvl="2" indent="-473710"/>
            <a:r>
              <a:rPr lang="en-US" sz="2400" dirty="0">
                <a:latin typeface="Calibri"/>
                <a:cs typeface="Calibri"/>
              </a:rPr>
              <a:t>A Bundle of Silences: Interpretive Approaches to the Past</a:t>
            </a:r>
          </a:p>
          <a:p>
            <a:pPr marL="1828165" lvl="2" indent="-473710"/>
            <a:r>
              <a:rPr lang="en-US" sz="2400" dirty="0">
                <a:latin typeface="Calibri"/>
                <a:cs typeface="Calibri"/>
              </a:rPr>
              <a:t>Placemaking for the 250th: A Roadmap for </a:t>
            </a:r>
            <a:r>
              <a:rPr lang="en-US" sz="2400" dirty="0" err="1">
                <a:latin typeface="Calibri"/>
                <a:cs typeface="Calibri"/>
              </a:rPr>
              <a:t>RevolutionNJ</a:t>
            </a:r>
            <a:endParaRPr lang="en-US" sz="2400" dirty="0">
              <a:latin typeface="Calibri"/>
              <a:cs typeface="Calibri"/>
            </a:endParaRPr>
          </a:p>
          <a:p>
            <a:pPr marL="1828165" lvl="2" indent="-473710"/>
            <a:r>
              <a:rPr lang="en-US" sz="2400" dirty="0">
                <a:latin typeface="Calibri"/>
                <a:cs typeface="Calibri"/>
              </a:rPr>
              <a:t>Suggested Readings</a:t>
            </a:r>
          </a:p>
          <a:p>
            <a:pPr marL="1218565" lvl="1" indent="-507365"/>
            <a:r>
              <a:rPr lang="en-US" sz="2650" dirty="0">
                <a:latin typeface="Calibri"/>
                <a:cs typeface="Calibri"/>
              </a:rPr>
              <a:t>Strategic and Interpretive Frameworks</a:t>
            </a:r>
          </a:p>
          <a:p>
            <a:pPr marL="1218565" lvl="1" indent="-507365"/>
            <a:r>
              <a:rPr lang="en-US" sz="2650" dirty="0">
                <a:latin typeface="Calibri"/>
                <a:cs typeface="Calibri"/>
              </a:rPr>
              <a:t>Handbook</a:t>
            </a:r>
          </a:p>
          <a:p>
            <a:pPr marL="608965" indent="-507365"/>
            <a:r>
              <a:rPr lang="en-US" sz="2650" dirty="0">
                <a:latin typeface="Calibri"/>
                <a:cs typeface="Calibri"/>
              </a:rPr>
              <a:t>News, Blogs, and Reports</a:t>
            </a:r>
          </a:p>
        </p:txBody>
      </p:sp>
      <p:sp>
        <p:nvSpPr>
          <p:cNvPr id="4" name="Slide Number Placeholder 3"/>
          <p:cNvSpPr>
            <a:spLocks noGrp="1"/>
          </p:cNvSpPr>
          <p:nvPr>
            <p:ph type="sldNum" idx="12"/>
          </p:nvPr>
        </p:nvSpPr>
        <p:spPr/>
        <p:txBody>
          <a:bodyPr/>
          <a:lstStyle/>
          <a:p>
            <a:fld id="{00000000-1234-1234-1234-123412341234}" type="slidenum">
              <a:rPr lang="en-US" smtClean="0"/>
              <a:pPr/>
              <a:t>14</a:t>
            </a:fld>
            <a:endParaRPr lang="en-US"/>
          </a:p>
        </p:txBody>
      </p:sp>
    </p:spTree>
    <p:extLst>
      <p:ext uri="{BB962C8B-B14F-4D97-AF65-F5344CB8AC3E}">
        <p14:creationId xmlns:p14="http://schemas.microsoft.com/office/powerpoint/2010/main" val="3666203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13"/>
          <p:cNvSpPr txBox="1">
            <a:spLocks noGrp="1"/>
          </p:cNvSpPr>
          <p:nvPr>
            <p:ph type="title"/>
          </p:nvPr>
        </p:nvSpPr>
        <p:spPr>
          <a:xfrm>
            <a:off x="1295401" y="125044"/>
            <a:ext cx="10059988" cy="1325563"/>
          </a:xfrm>
          <a:prstGeom prst="rect">
            <a:avLst/>
          </a:prstGeom>
          <a:noFill/>
          <a:ln>
            <a:noFill/>
          </a:ln>
        </p:spPr>
        <p:txBody>
          <a:bodyPr spcFirstLastPara="1" wrap="square" lIns="91400" tIns="45700" rIns="91400" bIns="45700" anchor="ctr" anchorCtr="0">
            <a:normAutofit/>
          </a:bodyPr>
          <a:lstStyle/>
          <a:p>
            <a:pPr>
              <a:buSzPts val="4000"/>
            </a:pPr>
            <a:r>
              <a:rPr lang="en-US" sz="4000" b="1" dirty="0">
                <a:latin typeface="Calibri"/>
                <a:ea typeface="Calibri"/>
                <a:cs typeface="Calibri"/>
                <a:sym typeface="Calibri"/>
              </a:rPr>
              <a:t>Join the Revolution Today!</a:t>
            </a:r>
            <a:endParaRPr sz="4000" dirty="0">
              <a:latin typeface="Calibri"/>
              <a:ea typeface="Calibri"/>
              <a:cs typeface="Calibri"/>
              <a:sym typeface="Calibri"/>
            </a:endParaRPr>
          </a:p>
        </p:txBody>
      </p:sp>
      <p:sp>
        <p:nvSpPr>
          <p:cNvPr id="347" name="Google Shape;347;p13"/>
          <p:cNvSpPr txBox="1">
            <a:spLocks noGrp="1"/>
          </p:cNvSpPr>
          <p:nvPr>
            <p:ph type="body" idx="1"/>
          </p:nvPr>
        </p:nvSpPr>
        <p:spPr>
          <a:xfrm>
            <a:off x="1378907" y="1399327"/>
            <a:ext cx="4702175" cy="823912"/>
          </a:xfrm>
          <a:prstGeom prst="rect">
            <a:avLst/>
          </a:prstGeom>
          <a:noFill/>
          <a:ln>
            <a:noFill/>
          </a:ln>
        </p:spPr>
        <p:txBody>
          <a:bodyPr spcFirstLastPara="1" wrap="square" lIns="91400" tIns="45700" rIns="91400" bIns="45700" anchor="b" anchorCtr="0">
            <a:normAutofit fontScale="85000" lnSpcReduction="20000"/>
          </a:bodyPr>
          <a:lstStyle/>
          <a:p>
            <a:pPr algn="ctr">
              <a:spcBef>
                <a:spcPts val="0"/>
              </a:spcBef>
            </a:pPr>
            <a:r>
              <a:rPr lang="en-US" dirty="0">
                <a:latin typeface="Calibri"/>
                <a:ea typeface="Calibri"/>
                <a:cs typeface="Calibri"/>
                <a:sym typeface="Calibri"/>
              </a:rPr>
              <a:t>Is your municipality one of over 45 who have already joined us? If not, become a </a:t>
            </a:r>
            <a:r>
              <a:rPr lang="en-US" dirty="0" err="1">
                <a:latin typeface="Calibri"/>
                <a:ea typeface="Calibri"/>
                <a:cs typeface="Calibri"/>
                <a:sym typeface="Calibri"/>
              </a:rPr>
              <a:t>RevolutionNJ</a:t>
            </a:r>
            <a:r>
              <a:rPr lang="en-US" dirty="0">
                <a:latin typeface="Calibri"/>
                <a:ea typeface="Calibri"/>
                <a:cs typeface="Calibri"/>
                <a:sym typeface="Calibri"/>
              </a:rPr>
              <a:t> Community today!</a:t>
            </a:r>
            <a:endParaRPr lang="en-US" dirty="0"/>
          </a:p>
        </p:txBody>
      </p:sp>
      <p:pic>
        <p:nvPicPr>
          <p:cNvPr id="348" name="Google Shape;348;p13"/>
          <p:cNvPicPr preferRelativeResize="0">
            <a:picLocks noGrp="1"/>
          </p:cNvPicPr>
          <p:nvPr>
            <p:ph type="body" idx="2"/>
          </p:nvPr>
        </p:nvPicPr>
        <p:blipFill rotWithShape="1">
          <a:blip r:embed="rId3">
            <a:alphaModFix/>
          </a:blip>
          <a:srcRect/>
          <a:stretch/>
        </p:blipFill>
        <p:spPr>
          <a:xfrm>
            <a:off x="6692032" y="2116529"/>
            <a:ext cx="4942257" cy="3699680"/>
          </a:xfrm>
          <a:prstGeom prst="rect">
            <a:avLst/>
          </a:prstGeom>
          <a:noFill/>
          <a:ln>
            <a:noFill/>
          </a:ln>
        </p:spPr>
      </p:pic>
      <p:sp>
        <p:nvSpPr>
          <p:cNvPr id="349" name="Google Shape;349;p13"/>
          <p:cNvSpPr txBox="1">
            <a:spLocks noGrp="1"/>
          </p:cNvSpPr>
          <p:nvPr>
            <p:ph type="body" idx="3"/>
          </p:nvPr>
        </p:nvSpPr>
        <p:spPr>
          <a:xfrm>
            <a:off x="6694119" y="1399327"/>
            <a:ext cx="5277367" cy="823912"/>
          </a:xfrm>
          <a:prstGeom prst="rect">
            <a:avLst/>
          </a:prstGeom>
          <a:noFill/>
          <a:ln>
            <a:noFill/>
          </a:ln>
        </p:spPr>
        <p:txBody>
          <a:bodyPr spcFirstLastPara="1" wrap="square" lIns="91400" tIns="45700" rIns="91400" bIns="45700" anchor="b" anchorCtr="0">
            <a:normAutofit fontScale="85000" lnSpcReduction="20000"/>
          </a:bodyPr>
          <a:lstStyle/>
          <a:p>
            <a:pPr algn="ctr">
              <a:spcBef>
                <a:spcPts val="0"/>
              </a:spcBef>
            </a:pPr>
            <a:r>
              <a:rPr lang="en-US" dirty="0">
                <a:latin typeface="Calibri"/>
                <a:ea typeface="Calibri"/>
                <a:cs typeface="Calibri"/>
                <a:sym typeface="Calibri"/>
              </a:rPr>
              <a:t>Join over 65 organizations in becoming a </a:t>
            </a:r>
            <a:r>
              <a:rPr lang="en-US" dirty="0" err="1">
                <a:latin typeface="Calibri"/>
                <a:ea typeface="Calibri"/>
                <a:cs typeface="Calibri"/>
                <a:sym typeface="Calibri"/>
              </a:rPr>
              <a:t>RevolutionNJ</a:t>
            </a:r>
            <a:r>
              <a:rPr lang="en-US" dirty="0">
                <a:latin typeface="Calibri"/>
                <a:ea typeface="Calibri"/>
                <a:cs typeface="Calibri"/>
                <a:sym typeface="Calibri"/>
              </a:rPr>
              <a:t> Proud Partner</a:t>
            </a:r>
            <a:endParaRPr lang="en-US" dirty="0"/>
          </a:p>
        </p:txBody>
      </p:sp>
      <p:pic>
        <p:nvPicPr>
          <p:cNvPr id="350" name="Google Shape;350;p13"/>
          <p:cNvPicPr preferRelativeResize="0"/>
          <p:nvPr/>
        </p:nvPicPr>
        <p:blipFill rotWithShape="1">
          <a:blip r:embed="rId4">
            <a:alphaModFix/>
          </a:blip>
          <a:srcRect/>
          <a:stretch/>
        </p:blipFill>
        <p:spPr>
          <a:xfrm>
            <a:off x="1300621" y="2346022"/>
            <a:ext cx="4872623" cy="3324613"/>
          </a:xfrm>
          <a:prstGeom prst="rect">
            <a:avLst/>
          </a:prstGeom>
          <a:noFill/>
          <a:ln>
            <a:noFill/>
          </a:ln>
        </p:spPr>
      </p:pic>
      <p:sp>
        <p:nvSpPr>
          <p:cNvPr id="351" name="Google Shape;351;p13"/>
          <p:cNvSpPr txBox="1"/>
          <p:nvPr/>
        </p:nvSpPr>
        <p:spPr>
          <a:xfrm>
            <a:off x="1926920" y="5768236"/>
            <a:ext cx="3620021" cy="338514"/>
          </a:xfrm>
          <a:prstGeom prst="rect">
            <a:avLst/>
          </a:prstGeom>
          <a:noFill/>
          <a:ln>
            <a:noFill/>
          </a:ln>
        </p:spPr>
        <p:txBody>
          <a:bodyPr spcFirstLastPara="1" wrap="square" lIns="91400" tIns="45700" rIns="91400" bIns="45700" anchor="t" anchorCtr="0">
            <a:spAutoFit/>
          </a:bodyPr>
          <a:lstStyle/>
          <a:p>
            <a:pPr>
              <a:buSzPts val="1200"/>
            </a:pPr>
            <a:r>
              <a:rPr lang="en-US" sz="1600" b="1">
                <a:latin typeface="Calibri"/>
                <a:ea typeface="Calibri"/>
                <a:cs typeface="Calibri"/>
                <a:sym typeface="Calibri"/>
              </a:rPr>
              <a:t>https://www.revnj.org/communities</a:t>
            </a:r>
            <a:endParaRPr sz="1600" b="1">
              <a:latin typeface="Calibri"/>
              <a:ea typeface="Calibri"/>
              <a:cs typeface="Calibri"/>
              <a:sym typeface="Calibri"/>
            </a:endParaRPr>
          </a:p>
        </p:txBody>
      </p:sp>
      <p:sp>
        <p:nvSpPr>
          <p:cNvPr id="352" name="Google Shape;352;p13"/>
          <p:cNvSpPr txBox="1"/>
          <p:nvPr/>
        </p:nvSpPr>
        <p:spPr>
          <a:xfrm>
            <a:off x="7542758" y="5768237"/>
            <a:ext cx="3359063" cy="584735"/>
          </a:xfrm>
          <a:prstGeom prst="rect">
            <a:avLst/>
          </a:prstGeom>
          <a:noFill/>
          <a:ln>
            <a:noFill/>
          </a:ln>
        </p:spPr>
        <p:txBody>
          <a:bodyPr spcFirstLastPara="1" wrap="square" lIns="91400" tIns="45700" rIns="91400" bIns="45700" anchor="t" anchorCtr="0">
            <a:spAutoFit/>
          </a:bodyPr>
          <a:lstStyle/>
          <a:p>
            <a:pPr>
              <a:buSzPts val="1200"/>
            </a:pPr>
            <a:r>
              <a:rPr lang="en-US" sz="1600" b="1">
                <a:latin typeface="Calibri"/>
                <a:ea typeface="Calibri"/>
                <a:cs typeface="Calibri"/>
                <a:sym typeface="Calibri"/>
              </a:rPr>
              <a:t>https://www.revnj.org/revnjpartners</a:t>
            </a:r>
            <a:endParaRPr sz="1400"/>
          </a:p>
        </p:txBody>
      </p:sp>
    </p:spTree>
    <p:extLst>
      <p:ext uri="{BB962C8B-B14F-4D97-AF65-F5344CB8AC3E}">
        <p14:creationId xmlns:p14="http://schemas.microsoft.com/office/powerpoint/2010/main" val="2980493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C2952E-75C5-35BC-E17E-AB4E12C3F300}"/>
              </a:ext>
            </a:extLst>
          </p:cNvPr>
          <p:cNvSpPr/>
          <p:nvPr/>
        </p:nvSpPr>
        <p:spPr>
          <a:xfrm>
            <a:off x="1047307" y="4679461"/>
            <a:ext cx="11141423" cy="1391751"/>
          </a:xfrm>
          <a:prstGeom prst="rect">
            <a:avLst/>
          </a:prstGeom>
          <a:solidFill>
            <a:srgbClr val="F1EF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9799DD-2FD6-C5E9-1D18-A19A455E6FDD}"/>
              </a:ext>
            </a:extLst>
          </p:cNvPr>
          <p:cNvSpPr>
            <a:spLocks noGrp="1"/>
          </p:cNvSpPr>
          <p:nvPr>
            <p:ph type="title"/>
          </p:nvPr>
        </p:nvSpPr>
        <p:spPr>
          <a:xfrm>
            <a:off x="1226038" y="3077430"/>
            <a:ext cx="10013950" cy="2852737"/>
          </a:xfrm>
        </p:spPr>
        <p:txBody>
          <a:bodyPr/>
          <a:lstStyle/>
          <a:p>
            <a:r>
              <a:rPr lang="en-US">
                <a:latin typeface="Gotham Book"/>
              </a:rPr>
              <a:t>Around the Field</a:t>
            </a:r>
            <a:endParaRPr lang="en-US"/>
          </a:p>
        </p:txBody>
      </p:sp>
      <p:sp>
        <p:nvSpPr>
          <p:cNvPr id="4" name="Date Placeholder 3">
            <a:extLst>
              <a:ext uri="{FF2B5EF4-FFF2-40B4-BE49-F238E27FC236}">
                <a16:creationId xmlns:a16="http://schemas.microsoft.com/office/drawing/2014/main" id="{74181509-611C-7680-534A-DB654CADBF90}"/>
              </a:ext>
            </a:extLst>
          </p:cNvPr>
          <p:cNvSpPr>
            <a:spLocks noGrp="1"/>
          </p:cNvSpPr>
          <p:nvPr>
            <p:ph type="dt" sz="half" idx="10"/>
          </p:nvPr>
        </p:nvSpPr>
        <p:spPr/>
        <p:txBody>
          <a:bodyPr/>
          <a:lstStyle/>
          <a:p>
            <a:fld id="{D5FC4639-DA52-BA46-A61D-8301D52AA688}" type="datetime1">
              <a:rPr lang="en-US" smtClean="0"/>
              <a:t>1/31/2024</a:t>
            </a:fld>
            <a:endParaRPr lang="en-US"/>
          </a:p>
        </p:txBody>
      </p:sp>
      <p:sp>
        <p:nvSpPr>
          <p:cNvPr id="5" name="Footer Placeholder 4">
            <a:extLst>
              <a:ext uri="{FF2B5EF4-FFF2-40B4-BE49-F238E27FC236}">
                <a16:creationId xmlns:a16="http://schemas.microsoft.com/office/drawing/2014/main" id="{FA4AA676-25A8-27E9-290D-F248F0A244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C8427C-C2B2-0A02-B270-CF3C7AC3EA26}"/>
              </a:ext>
            </a:extLst>
          </p:cNvPr>
          <p:cNvSpPr>
            <a:spLocks noGrp="1"/>
          </p:cNvSpPr>
          <p:nvPr>
            <p:ph type="sldNum" sz="quarter" idx="12"/>
          </p:nvPr>
        </p:nvSpPr>
        <p:spPr/>
        <p:txBody>
          <a:bodyPr/>
          <a:lstStyle/>
          <a:p>
            <a:fld id="{A251BF29-6304-4821-8DD8-36A5029E2012}" type="slidenum">
              <a:rPr lang="en-US" smtClean="0"/>
              <a:t>16</a:t>
            </a:fld>
            <a:endParaRPr lang="en-US"/>
          </a:p>
        </p:txBody>
      </p:sp>
    </p:spTree>
    <p:extLst>
      <p:ext uri="{BB962C8B-B14F-4D97-AF65-F5344CB8AC3E}">
        <p14:creationId xmlns:p14="http://schemas.microsoft.com/office/powerpoint/2010/main" val="2879036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B9D8A-C567-ED95-7297-93D4A918FE04}"/>
              </a:ext>
            </a:extLst>
          </p:cNvPr>
          <p:cNvSpPr>
            <a:spLocks noGrp="1"/>
          </p:cNvSpPr>
          <p:nvPr>
            <p:ph type="title"/>
          </p:nvPr>
        </p:nvSpPr>
        <p:spPr/>
        <p:txBody>
          <a:bodyPr>
            <a:normAutofit/>
          </a:bodyPr>
          <a:lstStyle/>
          <a:p>
            <a:r>
              <a:rPr lang="en-US" b="1" dirty="0">
                <a:latin typeface="Gotham Book"/>
                <a:cs typeface="Times New Roman"/>
              </a:rPr>
              <a:t>New Jersey Black Heritage Trail Now Accepting Site Nominations!</a:t>
            </a:r>
            <a:endParaRPr lang="en-US" dirty="0"/>
          </a:p>
        </p:txBody>
      </p:sp>
      <p:sp>
        <p:nvSpPr>
          <p:cNvPr id="3" name="Content Placeholder 2">
            <a:extLst>
              <a:ext uri="{FF2B5EF4-FFF2-40B4-BE49-F238E27FC236}">
                <a16:creationId xmlns:a16="http://schemas.microsoft.com/office/drawing/2014/main" id="{D75FF576-0B09-C1A5-3D72-68119A9E90DB}"/>
              </a:ext>
            </a:extLst>
          </p:cNvPr>
          <p:cNvSpPr>
            <a:spLocks noGrp="1"/>
          </p:cNvSpPr>
          <p:nvPr>
            <p:ph idx="1"/>
          </p:nvPr>
        </p:nvSpPr>
        <p:spPr>
          <a:xfrm>
            <a:off x="1315232" y="1825625"/>
            <a:ext cx="6394645" cy="4351338"/>
          </a:xfrm>
        </p:spPr>
        <p:txBody>
          <a:bodyPr vert="horz" lIns="91440" tIns="45720" rIns="91440" bIns="45720" rtlCol="0" anchor="t">
            <a:noAutofit/>
          </a:bodyPr>
          <a:lstStyle/>
          <a:p>
            <a:pPr algn="just"/>
            <a:r>
              <a:rPr lang="en-US" sz="1800" dirty="0">
                <a:solidFill>
                  <a:srgbClr val="242424"/>
                </a:solidFill>
                <a:latin typeface="Calibri"/>
                <a:cs typeface="Times New Roman"/>
              </a:rPr>
              <a:t>Any member of the public, public or private institution may make nominations to the Black Heritage Trail. Applicants are required to submit an online application that will include a historical narrative, a bibliography, site location, and documentation of the site. You can find the application on the NJHC website’s African American page </a:t>
            </a:r>
            <a:r>
              <a:rPr lang="en-US" sz="1800" u="sng" dirty="0">
                <a:solidFill>
                  <a:srgbClr val="242424"/>
                </a:solidFill>
                <a:latin typeface="Calibri"/>
                <a:cs typeface="Times New Roman"/>
                <a:hlinkClick r:id="rId2"/>
              </a:rPr>
              <a:t>www.history.nj.gov</a:t>
            </a:r>
            <a:r>
              <a:rPr lang="en-US" sz="1800" dirty="0">
                <a:solidFill>
                  <a:srgbClr val="242424"/>
                </a:solidFill>
                <a:latin typeface="Calibri"/>
                <a:cs typeface="Times New Roman"/>
              </a:rPr>
              <a:t>.   </a:t>
            </a:r>
            <a:endParaRPr lang="en-US" sz="1800"/>
          </a:p>
          <a:p>
            <a:pPr algn="just"/>
            <a:r>
              <a:rPr lang="en-US" sz="1800" dirty="0">
                <a:solidFill>
                  <a:srgbClr val="242424"/>
                </a:solidFill>
                <a:latin typeface="Calibri"/>
                <a:cs typeface="Times New Roman"/>
              </a:rPr>
              <a:t>For individuals or organizations who are interested in learning more about the Black Heritage Trail and the nomination process, a recorded application video is now available on the NJHC YouTube channel at </a:t>
            </a:r>
            <a:r>
              <a:rPr lang="en-US" sz="1800" u="sng" dirty="0">
                <a:solidFill>
                  <a:srgbClr val="242424"/>
                </a:solidFill>
                <a:latin typeface="Calibri"/>
                <a:cs typeface="Times New Roman"/>
                <a:hlinkClick r:id="rId3"/>
              </a:rPr>
              <a:t>https://www.youtube.com/watch?v=I2A8KZNvoSM</a:t>
            </a:r>
            <a:r>
              <a:rPr lang="en-US" sz="1800" dirty="0">
                <a:solidFill>
                  <a:srgbClr val="242424"/>
                </a:solidFill>
                <a:latin typeface="Calibri"/>
                <a:cs typeface="Times New Roman"/>
              </a:rPr>
              <a:t>.</a:t>
            </a:r>
            <a:endParaRPr lang="en-US" sz="1800">
              <a:latin typeface="Calibri"/>
              <a:cs typeface="Calibri"/>
            </a:endParaRPr>
          </a:p>
          <a:p>
            <a:pPr algn="just"/>
            <a:r>
              <a:rPr lang="en-US" sz="1800" dirty="0">
                <a:solidFill>
                  <a:srgbClr val="242424"/>
                </a:solidFill>
                <a:latin typeface="Calibri"/>
                <a:cs typeface="Times New Roman"/>
              </a:rPr>
              <a:t>The NJHC will also provide a workshop on the application process on February 1st, at 6:30PM. To register for the live seminar, please visit </a:t>
            </a:r>
            <a:r>
              <a:rPr lang="en-US" sz="1800" u="sng" dirty="0">
                <a:solidFill>
                  <a:srgbClr val="242424"/>
                </a:solidFill>
                <a:latin typeface="Calibri"/>
                <a:cs typeface="Times New Roman"/>
                <a:hlinkClick r:id="rId4"/>
              </a:rPr>
              <a:t>https://bit.ly/BHT1</a:t>
            </a:r>
            <a:r>
              <a:rPr lang="en-US" sz="1800" dirty="0">
                <a:solidFill>
                  <a:srgbClr val="242424"/>
                </a:solidFill>
                <a:latin typeface="Calibri"/>
                <a:cs typeface="Times New Roman"/>
              </a:rPr>
              <a:t>. More information about these workshops can be found at </a:t>
            </a:r>
            <a:r>
              <a:rPr lang="en-US" sz="1800" u="sng" dirty="0">
                <a:solidFill>
                  <a:srgbClr val="242424"/>
                </a:solidFill>
                <a:latin typeface="Calibri"/>
                <a:cs typeface="Times New Roman"/>
                <a:hlinkClick r:id="rId2"/>
              </a:rPr>
              <a:t>www.history.nj.gov</a:t>
            </a:r>
            <a:r>
              <a:rPr lang="en-US" sz="1800" dirty="0">
                <a:solidFill>
                  <a:srgbClr val="242424"/>
                </a:solidFill>
                <a:latin typeface="Calibri"/>
                <a:cs typeface="Times New Roman"/>
              </a:rPr>
              <a:t>.</a:t>
            </a:r>
            <a:endParaRPr lang="en-US" sz="1800" dirty="0">
              <a:latin typeface="Calibri"/>
            </a:endParaRPr>
          </a:p>
          <a:p>
            <a:endParaRPr lang="en-US" sz="1600" dirty="0">
              <a:solidFill>
                <a:srgbClr val="242424"/>
              </a:solidFill>
              <a:latin typeface="Calibri"/>
              <a:cs typeface="Times New Roman"/>
            </a:endParaRPr>
          </a:p>
          <a:p>
            <a:endParaRPr lang="en-US" sz="1600" dirty="0">
              <a:solidFill>
                <a:srgbClr val="242424"/>
              </a:solidFill>
              <a:latin typeface="Calibri"/>
              <a:cs typeface="Times New Roman"/>
            </a:endParaRPr>
          </a:p>
        </p:txBody>
      </p:sp>
      <p:sp>
        <p:nvSpPr>
          <p:cNvPr id="4" name="Date Placeholder 3">
            <a:extLst>
              <a:ext uri="{FF2B5EF4-FFF2-40B4-BE49-F238E27FC236}">
                <a16:creationId xmlns:a16="http://schemas.microsoft.com/office/drawing/2014/main" id="{C65832F0-C8C3-2315-13E3-361FB5F65C79}"/>
              </a:ext>
            </a:extLst>
          </p:cNvPr>
          <p:cNvSpPr>
            <a:spLocks noGrp="1"/>
          </p:cNvSpPr>
          <p:nvPr>
            <p:ph type="dt" sz="half" idx="10"/>
          </p:nvPr>
        </p:nvSpPr>
        <p:spPr/>
        <p:txBody>
          <a:bodyPr/>
          <a:lstStyle/>
          <a:p>
            <a:fld id="{D5FC4639-DA52-BA46-A61D-8301D52AA688}" type="datetime1">
              <a:rPr lang="en-US" smtClean="0"/>
              <a:t>1/31/2024</a:t>
            </a:fld>
            <a:endParaRPr lang="en-US"/>
          </a:p>
        </p:txBody>
      </p:sp>
      <p:sp>
        <p:nvSpPr>
          <p:cNvPr id="5" name="Footer Placeholder 4">
            <a:extLst>
              <a:ext uri="{FF2B5EF4-FFF2-40B4-BE49-F238E27FC236}">
                <a16:creationId xmlns:a16="http://schemas.microsoft.com/office/drawing/2014/main" id="{5E191BEF-5C44-D0EF-5784-ABDAF1EF8D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56CADC-21D5-F527-CF1B-854212CA9491}"/>
              </a:ext>
            </a:extLst>
          </p:cNvPr>
          <p:cNvSpPr>
            <a:spLocks noGrp="1"/>
          </p:cNvSpPr>
          <p:nvPr>
            <p:ph type="sldNum" sz="quarter" idx="12"/>
          </p:nvPr>
        </p:nvSpPr>
        <p:spPr/>
        <p:txBody>
          <a:bodyPr/>
          <a:lstStyle/>
          <a:p>
            <a:fld id="{A251BF29-6304-4821-8DD8-36A5029E2012}" type="slidenum">
              <a:rPr lang="en-US" dirty="0" smtClean="0"/>
              <a:t>17</a:t>
            </a:fld>
            <a:endParaRPr lang="en-US" dirty="0"/>
          </a:p>
        </p:txBody>
      </p:sp>
      <p:pic>
        <p:nvPicPr>
          <p:cNvPr id="7" name="Picture 6" descr="Black Heritage Trail">
            <a:extLst>
              <a:ext uri="{FF2B5EF4-FFF2-40B4-BE49-F238E27FC236}">
                <a16:creationId xmlns:a16="http://schemas.microsoft.com/office/drawing/2014/main" id="{5D9CA412-98E5-E571-492A-7322087ACE7E}"/>
              </a:ext>
            </a:extLst>
          </p:cNvPr>
          <p:cNvPicPr>
            <a:picLocks noChangeAspect="1"/>
          </p:cNvPicPr>
          <p:nvPr/>
        </p:nvPicPr>
        <p:blipFill rotWithShape="1">
          <a:blip r:embed="rId5"/>
          <a:srcRect l="19828" r="17888"/>
          <a:stretch/>
        </p:blipFill>
        <p:spPr>
          <a:xfrm>
            <a:off x="8152862" y="2779600"/>
            <a:ext cx="4038335" cy="1888431"/>
          </a:xfrm>
          <a:prstGeom prst="rect">
            <a:avLst/>
          </a:prstGeom>
        </p:spPr>
      </p:pic>
    </p:spTree>
    <p:extLst>
      <p:ext uri="{BB962C8B-B14F-4D97-AF65-F5344CB8AC3E}">
        <p14:creationId xmlns:p14="http://schemas.microsoft.com/office/powerpoint/2010/main" val="4085351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2619D-96DD-7621-B452-69299117C068}"/>
              </a:ext>
            </a:extLst>
          </p:cNvPr>
          <p:cNvSpPr>
            <a:spLocks noGrp="1"/>
          </p:cNvSpPr>
          <p:nvPr>
            <p:ph type="title"/>
          </p:nvPr>
        </p:nvSpPr>
        <p:spPr/>
        <p:txBody>
          <a:bodyPr/>
          <a:lstStyle/>
          <a:p>
            <a:r>
              <a:rPr lang="en-US" b="1" dirty="0">
                <a:latin typeface="Calibri"/>
                <a:cs typeface="Calibri"/>
              </a:rPr>
              <a:t>Virtual Workshop Opportunity</a:t>
            </a:r>
          </a:p>
        </p:txBody>
      </p:sp>
      <p:sp>
        <p:nvSpPr>
          <p:cNvPr id="3" name="Content Placeholder 2">
            <a:extLst>
              <a:ext uri="{FF2B5EF4-FFF2-40B4-BE49-F238E27FC236}">
                <a16:creationId xmlns:a16="http://schemas.microsoft.com/office/drawing/2014/main" id="{DA76806A-E5B4-3FD6-E762-FA853AD8021B}"/>
              </a:ext>
            </a:extLst>
          </p:cNvPr>
          <p:cNvSpPr>
            <a:spLocks noGrp="1"/>
          </p:cNvSpPr>
          <p:nvPr>
            <p:ph idx="1"/>
          </p:nvPr>
        </p:nvSpPr>
        <p:spPr>
          <a:xfrm>
            <a:off x="1315232" y="1825625"/>
            <a:ext cx="4474922" cy="4079941"/>
          </a:xfrm>
        </p:spPr>
        <p:txBody>
          <a:bodyPr vert="horz" lIns="91440" tIns="45720" rIns="91440" bIns="45720" rtlCol="0" anchor="t">
            <a:normAutofit fontScale="92500"/>
          </a:bodyPr>
          <a:lstStyle/>
          <a:p>
            <a:pPr marL="0" indent="0">
              <a:buNone/>
            </a:pPr>
            <a:r>
              <a:rPr lang="en-US" sz="2200" dirty="0">
                <a:latin typeface="Calibri"/>
                <a:ea typeface="Segoe UI Historic"/>
                <a:cs typeface="Segoe UI Historic"/>
              </a:rPr>
              <a:t>"Despite broad public support for a full and honest portrayal of American history, fundamental divisions persist. How can the history field navigate disputes about the past, build on areas of consensus, and make the most of the coming U.S. 250th anniversary? This virtual summit will explore research, strategies, and case studies to help history doers navigate today's fractious discourse. Learn more and register at:"</a:t>
            </a:r>
            <a:endParaRPr lang="en-US" b="1">
              <a:latin typeface="Calibri"/>
              <a:ea typeface="Segoe UI Historic"/>
              <a:cs typeface="Segoe UI Historic"/>
            </a:endParaRPr>
          </a:p>
          <a:p>
            <a:pPr marL="0" indent="0">
              <a:buNone/>
            </a:pPr>
            <a:r>
              <a:rPr lang="en-US" sz="2200" b="1" dirty="0">
                <a:latin typeface="Calibri"/>
                <a:ea typeface="Segoe UI Historic"/>
                <a:cs typeface="Segoe UI Historic"/>
              </a:rPr>
              <a:t> tinyurl.com/</a:t>
            </a:r>
            <a:r>
              <a:rPr lang="en-US" sz="2200" b="1" err="1">
                <a:latin typeface="Calibri"/>
                <a:ea typeface="Segoe UI Historic"/>
                <a:cs typeface="Segoe UI Historic"/>
              </a:rPr>
              <a:t>DoingHistorySummit</a:t>
            </a:r>
            <a:endParaRPr lang="en-US">
              <a:latin typeface="Calibri"/>
              <a:ea typeface="Segoe UI Historic"/>
              <a:cs typeface="Segoe UI Historic"/>
            </a:endParaRPr>
          </a:p>
        </p:txBody>
      </p:sp>
      <p:sp>
        <p:nvSpPr>
          <p:cNvPr id="4" name="Date Placeholder 3">
            <a:extLst>
              <a:ext uri="{FF2B5EF4-FFF2-40B4-BE49-F238E27FC236}">
                <a16:creationId xmlns:a16="http://schemas.microsoft.com/office/drawing/2014/main" id="{8E07F63F-4A09-D209-63C6-FDAA28BDC08C}"/>
              </a:ext>
            </a:extLst>
          </p:cNvPr>
          <p:cNvSpPr>
            <a:spLocks noGrp="1"/>
          </p:cNvSpPr>
          <p:nvPr>
            <p:ph type="dt" sz="half" idx="10"/>
          </p:nvPr>
        </p:nvSpPr>
        <p:spPr/>
        <p:txBody>
          <a:bodyPr/>
          <a:lstStyle/>
          <a:p>
            <a:fld id="{D5FC4639-DA52-BA46-A61D-8301D52AA688}" type="datetime1">
              <a:rPr lang="en-US" smtClean="0"/>
              <a:t>1/31/2024</a:t>
            </a:fld>
            <a:endParaRPr lang="en-US"/>
          </a:p>
        </p:txBody>
      </p:sp>
      <p:sp>
        <p:nvSpPr>
          <p:cNvPr id="5" name="Footer Placeholder 4">
            <a:extLst>
              <a:ext uri="{FF2B5EF4-FFF2-40B4-BE49-F238E27FC236}">
                <a16:creationId xmlns:a16="http://schemas.microsoft.com/office/drawing/2014/main" id="{29F89E38-07CD-E208-ECBD-F6C92812B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DC670E-1C3A-53BA-C17C-E27FF7012713}"/>
              </a:ext>
            </a:extLst>
          </p:cNvPr>
          <p:cNvSpPr>
            <a:spLocks noGrp="1"/>
          </p:cNvSpPr>
          <p:nvPr>
            <p:ph type="sldNum" sz="quarter" idx="12"/>
          </p:nvPr>
        </p:nvSpPr>
        <p:spPr/>
        <p:txBody>
          <a:bodyPr/>
          <a:lstStyle/>
          <a:p>
            <a:fld id="{A251BF29-6304-4821-8DD8-36A5029E2012}" type="slidenum">
              <a:rPr lang="en-US" smtClean="0"/>
              <a:t>18</a:t>
            </a:fld>
            <a:endParaRPr lang="en-US"/>
          </a:p>
        </p:txBody>
      </p:sp>
      <p:pic>
        <p:nvPicPr>
          <p:cNvPr id="7" name="Picture 6" descr="May be a graphic of text that says 'AASLH for STATE and LOCAL HISTORY AMERICAN ASSOCIATION + DOING HISTORY in POLARIZED TIMES A Virtual Summit Feb. 8-9, 2024 Registration now open at aaslh.org'">
            <a:extLst>
              <a:ext uri="{FF2B5EF4-FFF2-40B4-BE49-F238E27FC236}">
                <a16:creationId xmlns:a16="http://schemas.microsoft.com/office/drawing/2014/main" id="{50132BB1-2447-28D1-8BAC-24C01D657F3A}"/>
              </a:ext>
            </a:extLst>
          </p:cNvPr>
          <p:cNvPicPr>
            <a:picLocks noChangeAspect="1"/>
          </p:cNvPicPr>
          <p:nvPr/>
        </p:nvPicPr>
        <p:blipFill>
          <a:blip r:embed="rId2"/>
          <a:stretch>
            <a:fillRect/>
          </a:stretch>
        </p:blipFill>
        <p:spPr>
          <a:xfrm>
            <a:off x="6123140" y="2020736"/>
            <a:ext cx="6073035" cy="3411515"/>
          </a:xfrm>
          <a:prstGeom prst="rect">
            <a:avLst/>
          </a:prstGeom>
        </p:spPr>
      </p:pic>
    </p:spTree>
    <p:extLst>
      <p:ext uri="{BB962C8B-B14F-4D97-AF65-F5344CB8AC3E}">
        <p14:creationId xmlns:p14="http://schemas.microsoft.com/office/powerpoint/2010/main" val="2129136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No photo description available.">
            <a:extLst>
              <a:ext uri="{FF2B5EF4-FFF2-40B4-BE49-F238E27FC236}">
                <a16:creationId xmlns:a16="http://schemas.microsoft.com/office/drawing/2014/main" id="{3FEF997F-492C-5FD7-F9EF-93B99CD0EE27}"/>
              </a:ext>
            </a:extLst>
          </p:cNvPr>
          <p:cNvPicPr>
            <a:picLocks noChangeAspect="1"/>
          </p:cNvPicPr>
          <p:nvPr/>
        </p:nvPicPr>
        <p:blipFill rotWithShape="1">
          <a:blip r:embed="rId2"/>
          <a:srcRect l="13639" r="1" b="1"/>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24791A-8472-28AD-909E-9C56A57947F6}"/>
              </a:ext>
            </a:extLst>
          </p:cNvPr>
          <p:cNvSpPr>
            <a:spLocks noGrp="1"/>
          </p:cNvSpPr>
          <p:nvPr>
            <p:ph type="title"/>
          </p:nvPr>
        </p:nvSpPr>
        <p:spPr>
          <a:xfrm>
            <a:off x="7531610" y="365125"/>
            <a:ext cx="4015372" cy="1899912"/>
          </a:xfrm>
        </p:spPr>
        <p:txBody>
          <a:bodyPr>
            <a:normAutofit fontScale="90000"/>
          </a:bodyPr>
          <a:lstStyle/>
          <a:p>
            <a:r>
              <a:rPr lang="en-US" sz="4000" b="1" dirty="0">
                <a:latin typeface="Calibri"/>
                <a:cs typeface="Calibri"/>
              </a:rPr>
              <a:t>Grant Opportunity: </a:t>
            </a:r>
            <a:r>
              <a:rPr lang="en-US" sz="4000" b="1" dirty="0">
                <a:latin typeface="Calibri"/>
                <a:cs typeface="Calibri"/>
                <a:hlinkClick r:id="rId3"/>
              </a:rPr>
              <a:t>NPS Semiquincentennial Grant Program</a:t>
            </a:r>
            <a:endParaRPr lang="en-US" sz="4000" b="1" dirty="0">
              <a:latin typeface="Calibri"/>
              <a:cs typeface="Calibri"/>
            </a:endParaRPr>
          </a:p>
        </p:txBody>
      </p:sp>
      <p:sp>
        <p:nvSpPr>
          <p:cNvPr id="3" name="Content Placeholder 2">
            <a:extLst>
              <a:ext uri="{FF2B5EF4-FFF2-40B4-BE49-F238E27FC236}">
                <a16:creationId xmlns:a16="http://schemas.microsoft.com/office/drawing/2014/main" id="{7B67A6C6-8567-8306-C4F5-D49A0D3A8CB2}"/>
              </a:ext>
            </a:extLst>
          </p:cNvPr>
          <p:cNvSpPr>
            <a:spLocks noGrp="1"/>
          </p:cNvSpPr>
          <p:nvPr>
            <p:ph idx="1"/>
          </p:nvPr>
        </p:nvSpPr>
        <p:spPr>
          <a:xfrm>
            <a:off x="7531610" y="2691778"/>
            <a:ext cx="3822189" cy="3485185"/>
          </a:xfrm>
        </p:spPr>
        <p:txBody>
          <a:bodyPr vert="horz" lIns="91440" tIns="45720" rIns="91440" bIns="45720" rtlCol="0" anchor="t">
            <a:normAutofit/>
          </a:bodyPr>
          <a:lstStyle/>
          <a:p>
            <a:pPr marL="0" indent="0">
              <a:buNone/>
            </a:pPr>
            <a:r>
              <a:rPr lang="en-US" sz="1900" dirty="0">
                <a:latin typeface="Calibri"/>
                <a:cs typeface="Times New Roman"/>
              </a:rPr>
              <a:t>"</a:t>
            </a:r>
            <a:r>
              <a:rPr lang="en-US" sz="1900" dirty="0" err="1">
                <a:latin typeface="Calibri"/>
                <a:cs typeface="Times New Roman"/>
              </a:rPr>
              <a:t>Semiquincentennial</a:t>
            </a:r>
            <a:r>
              <a:rPr lang="en-US" sz="1900" dirty="0">
                <a:latin typeface="Calibri"/>
                <a:cs typeface="Times New Roman"/>
              </a:rPr>
              <a:t> Grant Opportunity from the </a:t>
            </a:r>
            <a:r>
              <a:rPr lang="en-US" sz="1900" dirty="0">
                <a:latin typeface="Calibri"/>
                <a:cs typeface="Times New Roman"/>
                <a:hlinkClick r:id="rId4"/>
              </a:rPr>
              <a:t>National Park Service</a:t>
            </a:r>
            <a:r>
              <a:rPr lang="en-US" sz="1900" dirty="0">
                <a:latin typeface="Calibri"/>
                <a:cs typeface="Times New Roman"/>
              </a:rPr>
              <a:t> and </a:t>
            </a:r>
            <a:r>
              <a:rPr lang="en-US" sz="1900" dirty="0">
                <a:latin typeface="Calibri"/>
                <a:cs typeface="Times New Roman"/>
                <a:hlinkClick r:id="rId5"/>
              </a:rPr>
              <a:t>America250</a:t>
            </a:r>
            <a:r>
              <a:rPr lang="en-US" sz="1900" dirty="0">
                <a:latin typeface="Calibri"/>
                <a:cs typeface="Times New Roman"/>
              </a:rPr>
              <a:t>. Congress has approved $10 million to preserve and restore sites and structures that commemorate the founding of the nation. A webinar was held on January 11, 2024, at 3:00 pm EST." </a:t>
            </a:r>
            <a:endParaRPr lang="en-US" dirty="0"/>
          </a:p>
          <a:p>
            <a:pPr marL="0" indent="0">
              <a:buNone/>
            </a:pPr>
            <a:endParaRPr lang="en-US" sz="1900" dirty="0">
              <a:latin typeface="Calibri"/>
              <a:cs typeface="Calibri"/>
            </a:endParaRPr>
          </a:p>
        </p:txBody>
      </p:sp>
      <p:sp>
        <p:nvSpPr>
          <p:cNvPr id="4" name="Date Placeholder 3">
            <a:extLst>
              <a:ext uri="{FF2B5EF4-FFF2-40B4-BE49-F238E27FC236}">
                <a16:creationId xmlns:a16="http://schemas.microsoft.com/office/drawing/2014/main" id="{8467E90F-D7B5-F467-4000-025EC47B6199}"/>
              </a:ext>
            </a:extLst>
          </p:cNvPr>
          <p:cNvSpPr>
            <a:spLocks noGrp="1"/>
          </p:cNvSpPr>
          <p:nvPr>
            <p:ph type="dt" sz="half" idx="10"/>
          </p:nvPr>
        </p:nvSpPr>
        <p:spPr>
          <a:xfrm>
            <a:off x="838200" y="6356350"/>
            <a:ext cx="2743200" cy="365125"/>
          </a:xfrm>
        </p:spPr>
        <p:txBody>
          <a:bodyPr>
            <a:normAutofit/>
          </a:bodyPr>
          <a:lstStyle/>
          <a:p>
            <a:pPr>
              <a:spcAft>
                <a:spcPts val="600"/>
              </a:spcAft>
            </a:pPr>
            <a:fld id="{D5FC4639-DA52-BA46-A61D-8301D52AA688}" type="datetime1">
              <a:rPr lang="en-US">
                <a:solidFill>
                  <a:srgbClr val="FFFFFF"/>
                </a:solidFill>
              </a:rPr>
              <a:pPr>
                <a:spcAft>
                  <a:spcPts val="600"/>
                </a:spcAft>
              </a:pPr>
              <a:t>1/31/2024</a:t>
            </a:fld>
            <a:endParaRPr lang="en-US">
              <a:solidFill>
                <a:srgbClr val="FFFFFF"/>
              </a:solidFill>
            </a:endParaRPr>
          </a:p>
        </p:txBody>
      </p:sp>
      <p:sp>
        <p:nvSpPr>
          <p:cNvPr id="5" name="Footer Placeholder 4">
            <a:extLst>
              <a:ext uri="{FF2B5EF4-FFF2-40B4-BE49-F238E27FC236}">
                <a16:creationId xmlns:a16="http://schemas.microsoft.com/office/drawing/2014/main" id="{D6D13C32-35EC-A898-77BB-3F3A017633F6}"/>
              </a:ext>
            </a:extLst>
          </p:cNvPr>
          <p:cNvSpPr>
            <a:spLocks noGrp="1"/>
          </p:cNvSpPr>
          <p:nvPr>
            <p:ph type="ftr" sz="quarter" idx="11"/>
          </p:nvPr>
        </p:nvSpPr>
        <p:spPr>
          <a:xfrm>
            <a:off x="4038600" y="6356350"/>
            <a:ext cx="4114800" cy="365125"/>
          </a:xfrm>
        </p:spPr>
        <p:txBody>
          <a:bodyPr>
            <a:normAutofit/>
          </a:bodyPr>
          <a:lstStyle/>
          <a:p>
            <a:endParaRPr lang="en-US">
              <a:solidFill>
                <a:srgbClr val="FFFFFF"/>
              </a:solidFill>
            </a:endParaRPr>
          </a:p>
        </p:txBody>
      </p:sp>
      <p:sp>
        <p:nvSpPr>
          <p:cNvPr id="6" name="Slide Number Placeholder 5">
            <a:extLst>
              <a:ext uri="{FF2B5EF4-FFF2-40B4-BE49-F238E27FC236}">
                <a16:creationId xmlns:a16="http://schemas.microsoft.com/office/drawing/2014/main" id="{EDAD88DF-4AD8-A8DC-736C-BA3556F3430E}"/>
              </a:ext>
            </a:extLst>
          </p:cNvPr>
          <p:cNvSpPr>
            <a:spLocks noGrp="1"/>
          </p:cNvSpPr>
          <p:nvPr>
            <p:ph type="sldNum" sz="quarter" idx="12"/>
          </p:nvPr>
        </p:nvSpPr>
        <p:spPr>
          <a:xfrm>
            <a:off x="8610600" y="6356350"/>
            <a:ext cx="2743200" cy="365125"/>
          </a:xfrm>
        </p:spPr>
        <p:txBody>
          <a:bodyPr>
            <a:normAutofit/>
          </a:bodyPr>
          <a:lstStyle/>
          <a:p>
            <a:pPr>
              <a:spcAft>
                <a:spcPts val="600"/>
              </a:spcAft>
            </a:pPr>
            <a:fld id="{A251BF29-6304-4821-8DD8-36A5029E2012}" type="slidenum">
              <a:rPr lang="en-US" smtClean="0"/>
              <a:pPr>
                <a:spcAft>
                  <a:spcPts val="600"/>
                </a:spcAft>
              </a:pPr>
              <a:t>19</a:t>
            </a:fld>
            <a:endParaRPr lang="en-US"/>
          </a:p>
        </p:txBody>
      </p:sp>
    </p:spTree>
    <p:extLst>
      <p:ext uri="{BB962C8B-B14F-4D97-AF65-F5344CB8AC3E}">
        <p14:creationId xmlns:p14="http://schemas.microsoft.com/office/powerpoint/2010/main" val="535160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C58196-FC33-AFB2-63A6-DEFA9EB377E1}"/>
              </a:ext>
            </a:extLst>
          </p:cNvPr>
          <p:cNvSpPr>
            <a:spLocks noGrp="1"/>
          </p:cNvSpPr>
          <p:nvPr>
            <p:ph type="dt" sz="half" idx="10"/>
          </p:nvPr>
        </p:nvSpPr>
        <p:spPr/>
        <p:txBody>
          <a:bodyPr>
            <a:normAutofit/>
          </a:bodyPr>
          <a:lstStyle/>
          <a:p>
            <a:pPr>
              <a:spcAft>
                <a:spcPts val="600"/>
              </a:spcAft>
            </a:pPr>
            <a:fld id="{873D0856-F103-7645-9ACF-68BDE1C24F9D}" type="datetime1">
              <a:rPr lang="en-US" smtClean="0"/>
              <a:pPr>
                <a:spcAft>
                  <a:spcPts val="600"/>
                </a:spcAft>
              </a:pPr>
              <a:t>1/31/2024</a:t>
            </a:fld>
            <a:endParaRPr lang="en-US"/>
          </a:p>
        </p:txBody>
      </p:sp>
      <p:sp>
        <p:nvSpPr>
          <p:cNvPr id="3" name="Footer Placeholder 2">
            <a:extLst>
              <a:ext uri="{FF2B5EF4-FFF2-40B4-BE49-F238E27FC236}">
                <a16:creationId xmlns:a16="http://schemas.microsoft.com/office/drawing/2014/main" id="{22F4CF1E-1E07-A279-E937-0BB0C8522073}"/>
              </a:ext>
            </a:extLst>
          </p:cNvPr>
          <p:cNvSpPr>
            <a:spLocks noGrp="1"/>
          </p:cNvSpPr>
          <p:nvPr>
            <p:ph type="ftr" sz="quarter" idx="11"/>
          </p:nvPr>
        </p:nvSpPr>
        <p:spPr/>
        <p:txBody>
          <a:bodyPr>
            <a:normAutofit/>
          </a:bodyPr>
          <a:lstStyle/>
          <a:p>
            <a:endParaRPr lang="en-US">
              <a:solidFill>
                <a:srgbClr val="FFFFFF"/>
              </a:solidFill>
            </a:endParaRPr>
          </a:p>
        </p:txBody>
      </p:sp>
      <p:sp>
        <p:nvSpPr>
          <p:cNvPr id="4" name="Slide Number Placeholder 3">
            <a:extLst>
              <a:ext uri="{FF2B5EF4-FFF2-40B4-BE49-F238E27FC236}">
                <a16:creationId xmlns:a16="http://schemas.microsoft.com/office/drawing/2014/main" id="{A3F6C021-9451-4772-3BDC-023692D75148}"/>
              </a:ext>
            </a:extLst>
          </p:cNvPr>
          <p:cNvSpPr>
            <a:spLocks noGrp="1"/>
          </p:cNvSpPr>
          <p:nvPr>
            <p:ph type="sldNum" sz="quarter" idx="12"/>
          </p:nvPr>
        </p:nvSpPr>
        <p:spPr/>
        <p:txBody>
          <a:bodyPr>
            <a:normAutofit/>
          </a:bodyPr>
          <a:lstStyle/>
          <a:p>
            <a:pPr>
              <a:spcAft>
                <a:spcPts val="600"/>
              </a:spcAft>
            </a:pPr>
            <a:fld id="{A251BF29-6304-4821-8DD8-36A5029E2012}" type="slidenum">
              <a:rPr lang="en-US">
                <a:solidFill>
                  <a:srgbClr val="FFFFFF"/>
                </a:solidFill>
              </a:rPr>
              <a:pPr>
                <a:spcAft>
                  <a:spcPts val="600"/>
                </a:spcAft>
              </a:pPr>
              <a:t>2</a:t>
            </a:fld>
            <a:endParaRPr lang="en-US">
              <a:solidFill>
                <a:srgbClr val="FFFFFF"/>
              </a:solidFill>
            </a:endParaRPr>
          </a:p>
        </p:txBody>
      </p:sp>
      <p:sp>
        <p:nvSpPr>
          <p:cNvPr id="5" name="Title 4">
            <a:extLst>
              <a:ext uri="{FF2B5EF4-FFF2-40B4-BE49-F238E27FC236}">
                <a16:creationId xmlns:a16="http://schemas.microsoft.com/office/drawing/2014/main" id="{15832FCA-EDA7-E295-F161-9C43F67E4E51}"/>
              </a:ext>
            </a:extLst>
          </p:cNvPr>
          <p:cNvSpPr>
            <a:spLocks noGrp="1"/>
          </p:cNvSpPr>
          <p:nvPr>
            <p:ph type="ctrTitle" idx="4294967295"/>
          </p:nvPr>
        </p:nvSpPr>
        <p:spPr>
          <a:xfrm>
            <a:off x="1200411" y="5458"/>
            <a:ext cx="8987425" cy="1416834"/>
          </a:xfrm>
        </p:spPr>
        <p:txBody>
          <a:bodyPr>
            <a:normAutofit/>
          </a:bodyPr>
          <a:lstStyle/>
          <a:p>
            <a:r>
              <a:rPr lang="en-US" sz="4000" b="1" dirty="0">
                <a:latin typeface="Calibri"/>
                <a:cs typeface="Calibri"/>
              </a:rPr>
              <a:t>Today’s Agenda</a:t>
            </a:r>
          </a:p>
        </p:txBody>
      </p:sp>
      <p:sp>
        <p:nvSpPr>
          <p:cNvPr id="6" name="Content Placeholder 5">
            <a:extLst>
              <a:ext uri="{FF2B5EF4-FFF2-40B4-BE49-F238E27FC236}">
                <a16:creationId xmlns:a16="http://schemas.microsoft.com/office/drawing/2014/main" id="{332103B3-48EA-0888-629B-AB16CB521875}"/>
              </a:ext>
            </a:extLst>
          </p:cNvPr>
          <p:cNvSpPr>
            <a:spLocks noGrp="1"/>
          </p:cNvSpPr>
          <p:nvPr>
            <p:ph type="subTitle" idx="4294967295"/>
          </p:nvPr>
        </p:nvSpPr>
        <p:spPr>
          <a:xfrm>
            <a:off x="1327237" y="1478093"/>
            <a:ext cx="3038475" cy="4775265"/>
          </a:xfrm>
        </p:spPr>
        <p:txBody>
          <a:bodyPr vert="horz" lIns="91440" tIns="45720" rIns="91440" bIns="45720" rtlCol="0" anchor="t">
            <a:normAutofit/>
          </a:bodyPr>
          <a:lstStyle/>
          <a:p>
            <a:r>
              <a:rPr lang="en-US" sz="2000" b="1" dirty="0">
                <a:latin typeface="Calibri"/>
                <a:cs typeface="Calibri"/>
              </a:rPr>
              <a:t>In the News</a:t>
            </a:r>
          </a:p>
          <a:p>
            <a:r>
              <a:rPr lang="en-US" sz="2000" b="1" dirty="0">
                <a:latin typeface="Calibri"/>
                <a:cs typeface="Calibri"/>
              </a:rPr>
              <a:t>Resources and Opportunities</a:t>
            </a:r>
          </a:p>
          <a:p>
            <a:r>
              <a:rPr lang="en-US" sz="2000" b="1" dirty="0">
                <a:latin typeface="Calibri"/>
                <a:cs typeface="Calibri"/>
              </a:rPr>
              <a:t>Around the Field</a:t>
            </a:r>
          </a:p>
          <a:p>
            <a:r>
              <a:rPr lang="en-US" sz="2000" b="1" dirty="0">
                <a:latin typeface="Calibri"/>
                <a:cs typeface="Calibri"/>
              </a:rPr>
              <a:t>Guest Speakers</a:t>
            </a:r>
          </a:p>
          <a:p>
            <a:pPr lvl="1"/>
            <a:r>
              <a:rPr lang="en-US" sz="2000" b="1" dirty="0">
                <a:latin typeface="Calibri"/>
                <a:cs typeface="Calibri"/>
              </a:rPr>
              <a:t>Jeff Vasser</a:t>
            </a:r>
          </a:p>
          <a:p>
            <a:pPr lvl="1"/>
            <a:r>
              <a:rPr lang="en-US" sz="2000" b="1" dirty="0">
                <a:latin typeface="Calibri"/>
                <a:cs typeface="Calibri"/>
              </a:rPr>
              <a:t>Ted Maturo</a:t>
            </a:r>
          </a:p>
          <a:p>
            <a:r>
              <a:rPr lang="en-US" sz="2000" b="1" dirty="0">
                <a:latin typeface="Calibri"/>
                <a:cs typeface="Calibri"/>
              </a:rPr>
              <a:t>Q and A</a:t>
            </a:r>
            <a:endParaRPr lang="en-US" sz="2000" b="1" dirty="0"/>
          </a:p>
        </p:txBody>
      </p:sp>
      <p:pic>
        <p:nvPicPr>
          <p:cNvPr id="7" name="Picture 6">
            <a:extLst>
              <a:ext uri="{FF2B5EF4-FFF2-40B4-BE49-F238E27FC236}">
                <a16:creationId xmlns:a16="http://schemas.microsoft.com/office/drawing/2014/main" id="{BD0BB4B1-9CDF-BDF3-B0A2-B702BC2409AE}"/>
              </a:ext>
            </a:extLst>
          </p:cNvPr>
          <p:cNvPicPr>
            <a:picLocks noChangeAspect="1"/>
          </p:cNvPicPr>
          <p:nvPr/>
        </p:nvPicPr>
        <p:blipFill>
          <a:blip r:embed="rId2"/>
          <a:stretch>
            <a:fillRect/>
          </a:stretch>
        </p:blipFill>
        <p:spPr>
          <a:xfrm>
            <a:off x="5234379" y="1060741"/>
            <a:ext cx="6952859" cy="4647940"/>
          </a:xfrm>
          <a:prstGeom prst="rect">
            <a:avLst/>
          </a:prstGeom>
        </p:spPr>
      </p:pic>
      <p:sp>
        <p:nvSpPr>
          <p:cNvPr id="8" name="TextBox 7">
            <a:extLst>
              <a:ext uri="{FF2B5EF4-FFF2-40B4-BE49-F238E27FC236}">
                <a16:creationId xmlns:a16="http://schemas.microsoft.com/office/drawing/2014/main" id="{BF58D86E-DA35-559D-8DB6-DDB70E289CBF}"/>
              </a:ext>
            </a:extLst>
          </p:cNvPr>
          <p:cNvSpPr txBox="1"/>
          <p:nvPr/>
        </p:nvSpPr>
        <p:spPr>
          <a:xfrm>
            <a:off x="5237408" y="5849155"/>
            <a:ext cx="689556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cs typeface="Calibri"/>
              </a:rPr>
              <a:t>Pictured: Mike Jones (Owner of Hackensack Brewery) and Todd Braisted (Historian and </a:t>
            </a:r>
            <a:r>
              <a:rPr lang="en-US" sz="1200" i="1" err="1">
                <a:cs typeface="Calibri"/>
              </a:rPr>
              <a:t>RevolutionNJ</a:t>
            </a:r>
            <a:r>
              <a:rPr lang="en-US" sz="1200" i="1" dirty="0">
                <a:cs typeface="Calibri"/>
              </a:rPr>
              <a:t> Advisory Council Member) at our first Tavern Talks</a:t>
            </a:r>
            <a:endParaRPr lang="en-US" sz="1200" i="1" dirty="0"/>
          </a:p>
        </p:txBody>
      </p:sp>
    </p:spTree>
    <p:extLst>
      <p:ext uri="{BB962C8B-B14F-4D97-AF65-F5344CB8AC3E}">
        <p14:creationId xmlns:p14="http://schemas.microsoft.com/office/powerpoint/2010/main" val="1206258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owntown Somerville">
            <a:extLst>
              <a:ext uri="{FF2B5EF4-FFF2-40B4-BE49-F238E27FC236}">
                <a16:creationId xmlns:a16="http://schemas.microsoft.com/office/drawing/2014/main" id="{DA1885F0-9881-1D55-4263-F8E301457947}"/>
              </a:ext>
            </a:extLst>
          </p:cNvPr>
          <p:cNvPicPr>
            <a:picLocks noChangeAspect="1"/>
          </p:cNvPicPr>
          <p:nvPr/>
        </p:nvPicPr>
        <p:blipFill rotWithShape="1">
          <a:blip r:embed="rId2"/>
          <a:srcRect l="15581" r="12862" b="-1"/>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1B0A55-695A-EA17-5482-963882593295}"/>
              </a:ext>
            </a:extLst>
          </p:cNvPr>
          <p:cNvSpPr>
            <a:spLocks noGrp="1"/>
          </p:cNvSpPr>
          <p:nvPr>
            <p:ph type="title"/>
          </p:nvPr>
        </p:nvSpPr>
        <p:spPr>
          <a:xfrm>
            <a:off x="838200" y="365125"/>
            <a:ext cx="3822189" cy="1899912"/>
          </a:xfrm>
        </p:spPr>
        <p:txBody>
          <a:bodyPr>
            <a:normAutofit/>
          </a:bodyPr>
          <a:lstStyle/>
          <a:p>
            <a:r>
              <a:rPr lang="en-US" sz="3400" b="1" dirty="0">
                <a:latin typeface="Calibri"/>
                <a:cs typeface="Calibri"/>
              </a:rPr>
              <a:t>Grant Opportunity: </a:t>
            </a:r>
            <a:r>
              <a:rPr lang="en-US" sz="3400" b="1" dirty="0">
                <a:latin typeface="Calibri"/>
                <a:cs typeface="Calibri"/>
                <a:hlinkClick r:id="rId3"/>
              </a:rPr>
              <a:t>NEA Grants for Arts Project</a:t>
            </a:r>
            <a:endParaRPr lang="en-US" sz="3400" dirty="0">
              <a:latin typeface="Calibri"/>
              <a:cs typeface="Calibri"/>
            </a:endParaRPr>
          </a:p>
        </p:txBody>
      </p:sp>
      <p:sp>
        <p:nvSpPr>
          <p:cNvPr id="3" name="Text Placeholder 2">
            <a:extLst>
              <a:ext uri="{FF2B5EF4-FFF2-40B4-BE49-F238E27FC236}">
                <a16:creationId xmlns:a16="http://schemas.microsoft.com/office/drawing/2014/main" id="{9D2A463B-4ACE-28A0-A03B-878F2E1FE8EF}"/>
              </a:ext>
            </a:extLst>
          </p:cNvPr>
          <p:cNvSpPr>
            <a:spLocks noGrp="1"/>
          </p:cNvSpPr>
          <p:nvPr>
            <p:ph type="body" idx="1"/>
          </p:nvPr>
        </p:nvSpPr>
        <p:spPr>
          <a:xfrm>
            <a:off x="344510" y="2562989"/>
            <a:ext cx="4764728" cy="3742762"/>
          </a:xfrm>
        </p:spPr>
        <p:txBody>
          <a:bodyPr vert="horz" lIns="91440" tIns="45720" rIns="91440" bIns="45720" rtlCol="0" anchor="t">
            <a:noAutofit/>
          </a:bodyPr>
          <a:lstStyle/>
          <a:p>
            <a:pPr marL="608965" indent="-507365">
              <a:lnSpc>
                <a:spcPct val="90000"/>
              </a:lnSpc>
            </a:pPr>
            <a:r>
              <a:rPr lang="en-US" sz="1600" dirty="0">
                <a:latin typeface="Calibri"/>
              </a:rPr>
              <a:t>"The NEA is partnering with </a:t>
            </a:r>
            <a:r>
              <a:rPr lang="en-US" sz="1600" u="sng" dirty="0">
                <a:latin typeface="Calibri"/>
                <a:hlinkClick r:id="rId4"/>
              </a:rPr>
              <a:t>America250</a:t>
            </a:r>
            <a:r>
              <a:rPr lang="en-US" sz="1600" dirty="0">
                <a:latin typeface="Calibri"/>
              </a:rPr>
              <a:t> to encourage arts projects that educate and engage communities in dialogue about the past, present, and future of our nation. </a:t>
            </a:r>
            <a:endParaRPr lang="en-US" sz="1600" dirty="0">
              <a:latin typeface="Calibri"/>
              <a:cs typeface="Calibri"/>
            </a:endParaRPr>
          </a:p>
          <a:p>
            <a:pPr marL="608965" indent="-507365">
              <a:lnSpc>
                <a:spcPct val="90000"/>
              </a:lnSpc>
            </a:pPr>
            <a:r>
              <a:rPr lang="en-US" sz="1600" dirty="0">
                <a:latin typeface="Calibri"/>
              </a:rPr>
              <a:t>Project examples may include public art recognizing the milestone, collaborative community arts projects exploring the nation’s identity, or retrospectives of celebrated or overlooked American artists. Projects are welcome in all </a:t>
            </a:r>
            <a:r>
              <a:rPr lang="en-US" sz="1600" u="sng" dirty="0">
                <a:latin typeface="Calibri"/>
                <a:hlinkClick r:id="rId5"/>
              </a:rPr>
              <a:t>artistic disciplines</a:t>
            </a:r>
            <a:r>
              <a:rPr lang="en-US" sz="1600" dirty="0">
                <a:latin typeface="Calibri"/>
              </a:rPr>
              <a:t>."</a:t>
            </a:r>
            <a:endParaRPr lang="en-US" sz="1600" dirty="0">
              <a:latin typeface="Calibri"/>
              <a:cs typeface="Calibri"/>
            </a:endParaRPr>
          </a:p>
          <a:p>
            <a:pPr marL="101600" indent="0">
              <a:lnSpc>
                <a:spcPct val="90000"/>
              </a:lnSpc>
              <a:buNone/>
            </a:pPr>
            <a:endParaRPr lang="en-US" sz="1600" dirty="0">
              <a:latin typeface="Calibri"/>
              <a:cs typeface="Calibri"/>
            </a:endParaRPr>
          </a:p>
          <a:p>
            <a:pPr marL="608965" indent="-507365">
              <a:lnSpc>
                <a:spcPct val="90000"/>
              </a:lnSpc>
            </a:pPr>
            <a:r>
              <a:rPr lang="en-US" sz="1600" b="1" dirty="0">
                <a:latin typeface="Gotham Book"/>
              </a:rPr>
              <a:t>Application Deadlines: February 15, 2024 and July 11, 2024</a:t>
            </a:r>
            <a:r>
              <a:rPr lang="en-US" sz="1600" dirty="0">
                <a:latin typeface="Gotham Book"/>
              </a:rPr>
              <a:t>, for</a:t>
            </a:r>
            <a:r>
              <a:rPr lang="en-US" sz="1600" b="1" dirty="0">
                <a:latin typeface="Gotham Book"/>
              </a:rPr>
              <a:t> </a:t>
            </a:r>
            <a:r>
              <a:rPr lang="en-US" sz="1600" dirty="0">
                <a:latin typeface="Gotham Book"/>
              </a:rPr>
              <a:t>projects taking place beginning in 2025.</a:t>
            </a:r>
          </a:p>
          <a:p>
            <a:pPr marL="608965" indent="-507365">
              <a:lnSpc>
                <a:spcPct val="90000"/>
              </a:lnSpc>
            </a:pPr>
            <a:endParaRPr lang="en-US" sz="1400"/>
          </a:p>
        </p:txBody>
      </p:sp>
      <p:sp>
        <p:nvSpPr>
          <p:cNvPr id="7" name="Slide Number Placeholder 6">
            <a:extLst>
              <a:ext uri="{FF2B5EF4-FFF2-40B4-BE49-F238E27FC236}">
                <a16:creationId xmlns:a16="http://schemas.microsoft.com/office/drawing/2014/main" id="{18BBF5DD-2BF3-4151-D9A7-DE7CAAC1DEA2}"/>
              </a:ext>
            </a:extLst>
          </p:cNvPr>
          <p:cNvSpPr>
            <a:spLocks noGrp="1"/>
          </p:cNvSpPr>
          <p:nvPr>
            <p:ph type="sldNum" idx="12"/>
          </p:nvPr>
        </p:nvSpPr>
        <p:spPr>
          <a:xfrm>
            <a:off x="8610600" y="6356350"/>
            <a:ext cx="2743200" cy="365125"/>
          </a:xfrm>
        </p:spPr>
        <p:txBody>
          <a:bodyPr>
            <a:normAutofit/>
          </a:bodyPr>
          <a:lstStyle/>
          <a:p>
            <a:pPr marL="0" lvl="0" indent="0" rtl="0">
              <a:spcBef>
                <a:spcPts val="0"/>
              </a:spcBef>
              <a:spcAft>
                <a:spcPts val="600"/>
              </a:spcAft>
              <a:buNone/>
            </a:pPr>
            <a:fld id="{00000000-1234-1234-1234-123412341234}" type="slidenum">
              <a:rPr lang="en-US">
                <a:solidFill>
                  <a:srgbClr val="FFFFFF"/>
                </a:solidFill>
              </a:rPr>
              <a:pPr marL="0" lvl="0" indent="0" rtl="0">
                <a:spcBef>
                  <a:spcPts val="0"/>
                </a:spcBef>
                <a:spcAft>
                  <a:spcPts val="600"/>
                </a:spcAft>
                <a:buNone/>
              </a:pPr>
              <a:t>20</a:t>
            </a:fld>
            <a:endParaRPr lang="en-US">
              <a:solidFill>
                <a:srgbClr val="FFFFFF"/>
              </a:solidFill>
            </a:endParaRPr>
          </a:p>
        </p:txBody>
      </p:sp>
    </p:spTree>
    <p:extLst>
      <p:ext uri="{BB962C8B-B14F-4D97-AF65-F5344CB8AC3E}">
        <p14:creationId xmlns:p14="http://schemas.microsoft.com/office/powerpoint/2010/main" val="1923678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C42DD-5DED-186B-F9B6-9FF0BF3BC49A}"/>
              </a:ext>
            </a:extLst>
          </p:cNvPr>
          <p:cNvSpPr>
            <a:spLocks noGrp="1"/>
          </p:cNvSpPr>
          <p:nvPr>
            <p:ph type="title"/>
          </p:nvPr>
        </p:nvSpPr>
        <p:spPr>
          <a:xfrm>
            <a:off x="1315232" y="62413"/>
            <a:ext cx="10038568" cy="1231618"/>
          </a:xfrm>
        </p:spPr>
        <p:txBody>
          <a:bodyPr/>
          <a:lstStyle/>
          <a:p>
            <a:r>
              <a:rPr lang="en-US" b="1" dirty="0">
                <a:latin typeface="Calibri"/>
                <a:cs typeface="Calibri"/>
              </a:rPr>
              <a:t>Guest Speaker</a:t>
            </a:r>
          </a:p>
        </p:txBody>
      </p:sp>
      <p:sp>
        <p:nvSpPr>
          <p:cNvPr id="3" name="Content Placeholder 2">
            <a:extLst>
              <a:ext uri="{FF2B5EF4-FFF2-40B4-BE49-F238E27FC236}">
                <a16:creationId xmlns:a16="http://schemas.microsoft.com/office/drawing/2014/main" id="{AC181EC4-95EB-6BCE-49D9-10CCEDEC18FB}"/>
              </a:ext>
            </a:extLst>
          </p:cNvPr>
          <p:cNvSpPr>
            <a:spLocks noGrp="1"/>
          </p:cNvSpPr>
          <p:nvPr>
            <p:ph idx="1"/>
          </p:nvPr>
        </p:nvSpPr>
        <p:spPr>
          <a:xfrm>
            <a:off x="1461771" y="4629394"/>
            <a:ext cx="4241934" cy="1615954"/>
          </a:xfrm>
        </p:spPr>
        <p:txBody>
          <a:bodyPr vert="horz" lIns="91440" tIns="45720" rIns="91440" bIns="45720" rtlCol="0" anchor="t">
            <a:normAutofit lnSpcReduction="10000"/>
          </a:bodyPr>
          <a:lstStyle/>
          <a:p>
            <a:pPr marL="0" indent="0">
              <a:buNone/>
            </a:pPr>
            <a:r>
              <a:rPr lang="en-US" b="1" dirty="0">
                <a:latin typeface="Calibri"/>
                <a:cs typeface="Calibri"/>
              </a:rPr>
              <a:t>Jeff Vasser</a:t>
            </a:r>
          </a:p>
          <a:p>
            <a:pPr marL="0" indent="0">
              <a:buNone/>
            </a:pPr>
            <a:r>
              <a:rPr lang="en-US" dirty="0">
                <a:latin typeface="Calibri"/>
                <a:cs typeface="Calibri"/>
              </a:rPr>
              <a:t>(Executive Director of the New Jersey Division of Travel and Tourism)</a:t>
            </a:r>
          </a:p>
        </p:txBody>
      </p:sp>
      <p:sp>
        <p:nvSpPr>
          <p:cNvPr id="4" name="Date Placeholder 3">
            <a:extLst>
              <a:ext uri="{FF2B5EF4-FFF2-40B4-BE49-F238E27FC236}">
                <a16:creationId xmlns:a16="http://schemas.microsoft.com/office/drawing/2014/main" id="{0053422E-78B5-ED61-6439-069D0C06E3AE}"/>
              </a:ext>
            </a:extLst>
          </p:cNvPr>
          <p:cNvSpPr>
            <a:spLocks noGrp="1"/>
          </p:cNvSpPr>
          <p:nvPr>
            <p:ph type="dt" sz="half" idx="10"/>
          </p:nvPr>
        </p:nvSpPr>
        <p:spPr/>
        <p:txBody>
          <a:bodyPr/>
          <a:lstStyle/>
          <a:p>
            <a:fld id="{D5FC4639-DA52-BA46-A61D-8301D52AA688}" type="datetime1">
              <a:rPr lang="en-US" smtClean="0"/>
              <a:t>1/31/2024</a:t>
            </a:fld>
            <a:endParaRPr lang="en-US"/>
          </a:p>
        </p:txBody>
      </p:sp>
      <p:sp>
        <p:nvSpPr>
          <p:cNvPr id="5" name="Footer Placeholder 4">
            <a:extLst>
              <a:ext uri="{FF2B5EF4-FFF2-40B4-BE49-F238E27FC236}">
                <a16:creationId xmlns:a16="http://schemas.microsoft.com/office/drawing/2014/main" id="{03D1875B-B9E6-FC53-C16C-3E7D69EF7A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100141-56E6-4730-04AE-B6096011960D}"/>
              </a:ext>
            </a:extLst>
          </p:cNvPr>
          <p:cNvSpPr>
            <a:spLocks noGrp="1"/>
          </p:cNvSpPr>
          <p:nvPr>
            <p:ph type="sldNum" sz="quarter" idx="12"/>
          </p:nvPr>
        </p:nvSpPr>
        <p:spPr/>
        <p:txBody>
          <a:bodyPr/>
          <a:lstStyle/>
          <a:p>
            <a:fld id="{A251BF29-6304-4821-8DD8-36A5029E2012}" type="slidenum">
              <a:rPr lang="en-US" dirty="0" smtClean="0"/>
              <a:t>21</a:t>
            </a:fld>
            <a:endParaRPr lang="en-US"/>
          </a:p>
        </p:txBody>
      </p:sp>
      <p:pic>
        <p:nvPicPr>
          <p:cNvPr id="9" name="Picture 8">
            <a:extLst>
              <a:ext uri="{FF2B5EF4-FFF2-40B4-BE49-F238E27FC236}">
                <a16:creationId xmlns:a16="http://schemas.microsoft.com/office/drawing/2014/main" id="{76B28DC8-6FDE-07EC-3EFE-D44D42ADC096}"/>
              </a:ext>
            </a:extLst>
          </p:cNvPr>
          <p:cNvPicPr>
            <a:picLocks noChangeAspect="1"/>
          </p:cNvPicPr>
          <p:nvPr/>
        </p:nvPicPr>
        <p:blipFill>
          <a:blip r:embed="rId2"/>
          <a:stretch>
            <a:fillRect/>
          </a:stretch>
        </p:blipFill>
        <p:spPr>
          <a:xfrm>
            <a:off x="1539631" y="1396755"/>
            <a:ext cx="2508738" cy="2872642"/>
          </a:xfrm>
          <a:prstGeom prst="rect">
            <a:avLst/>
          </a:prstGeom>
        </p:spPr>
      </p:pic>
      <p:pic>
        <p:nvPicPr>
          <p:cNvPr id="12" name="Picture 11" descr="Visit NJ 2023 | Little State Lotta Wow - YouTube">
            <a:extLst>
              <a:ext uri="{FF2B5EF4-FFF2-40B4-BE49-F238E27FC236}">
                <a16:creationId xmlns:a16="http://schemas.microsoft.com/office/drawing/2014/main" id="{D205D563-8F19-5FFA-4DC5-8A157A315C0A}"/>
              </a:ext>
            </a:extLst>
          </p:cNvPr>
          <p:cNvPicPr>
            <a:picLocks noChangeAspect="1"/>
          </p:cNvPicPr>
          <p:nvPr/>
        </p:nvPicPr>
        <p:blipFill>
          <a:blip r:embed="rId3"/>
          <a:stretch>
            <a:fillRect/>
          </a:stretch>
        </p:blipFill>
        <p:spPr>
          <a:xfrm>
            <a:off x="6046726" y="3424694"/>
            <a:ext cx="6149448" cy="3437611"/>
          </a:xfrm>
          <a:prstGeom prst="rect">
            <a:avLst/>
          </a:prstGeom>
        </p:spPr>
      </p:pic>
      <p:pic>
        <p:nvPicPr>
          <p:cNvPr id="13" name="Picture 12" descr="Little State, Lotta Wow - YouTube">
            <a:extLst>
              <a:ext uri="{FF2B5EF4-FFF2-40B4-BE49-F238E27FC236}">
                <a16:creationId xmlns:a16="http://schemas.microsoft.com/office/drawing/2014/main" id="{DAC9DC57-9B97-CB34-53C0-B4CE5882D3F1}"/>
              </a:ext>
            </a:extLst>
          </p:cNvPr>
          <p:cNvPicPr>
            <a:picLocks noChangeAspect="1"/>
          </p:cNvPicPr>
          <p:nvPr/>
        </p:nvPicPr>
        <p:blipFill>
          <a:blip r:embed="rId4"/>
          <a:stretch>
            <a:fillRect/>
          </a:stretch>
        </p:blipFill>
        <p:spPr>
          <a:xfrm>
            <a:off x="6046727" y="-4306"/>
            <a:ext cx="6149448" cy="3437611"/>
          </a:xfrm>
          <a:prstGeom prst="rect">
            <a:avLst/>
          </a:prstGeom>
        </p:spPr>
      </p:pic>
    </p:spTree>
    <p:extLst>
      <p:ext uri="{BB962C8B-B14F-4D97-AF65-F5344CB8AC3E}">
        <p14:creationId xmlns:p14="http://schemas.microsoft.com/office/powerpoint/2010/main" val="3390118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8AEF4-9776-9966-493B-0ACB3375C6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6F90EE-4621-C5B2-AE31-7395DBA090EB}"/>
              </a:ext>
            </a:extLst>
          </p:cNvPr>
          <p:cNvSpPr>
            <a:spLocks noGrp="1"/>
          </p:cNvSpPr>
          <p:nvPr>
            <p:ph type="title"/>
          </p:nvPr>
        </p:nvSpPr>
        <p:spPr>
          <a:xfrm>
            <a:off x="1315232" y="62413"/>
            <a:ext cx="10038568" cy="1231618"/>
          </a:xfrm>
        </p:spPr>
        <p:txBody>
          <a:bodyPr/>
          <a:lstStyle/>
          <a:p>
            <a:r>
              <a:rPr lang="en-US" b="1" dirty="0">
                <a:latin typeface="Calibri"/>
                <a:cs typeface="Calibri"/>
              </a:rPr>
              <a:t>Guest Speaker</a:t>
            </a:r>
          </a:p>
        </p:txBody>
      </p:sp>
      <p:sp>
        <p:nvSpPr>
          <p:cNvPr id="3" name="Content Placeholder 2">
            <a:extLst>
              <a:ext uri="{FF2B5EF4-FFF2-40B4-BE49-F238E27FC236}">
                <a16:creationId xmlns:a16="http://schemas.microsoft.com/office/drawing/2014/main" id="{D359E0A6-0110-EBB0-75A5-BCF1AB135508}"/>
              </a:ext>
            </a:extLst>
          </p:cNvPr>
          <p:cNvSpPr>
            <a:spLocks noGrp="1"/>
          </p:cNvSpPr>
          <p:nvPr>
            <p:ph idx="1"/>
          </p:nvPr>
        </p:nvSpPr>
        <p:spPr>
          <a:xfrm>
            <a:off x="1461771" y="4629394"/>
            <a:ext cx="4241934" cy="1615954"/>
          </a:xfrm>
        </p:spPr>
        <p:txBody>
          <a:bodyPr vert="horz" lIns="91440" tIns="45720" rIns="91440" bIns="45720" rtlCol="0" anchor="t">
            <a:normAutofit/>
          </a:bodyPr>
          <a:lstStyle/>
          <a:p>
            <a:pPr marL="0" indent="0">
              <a:buNone/>
            </a:pPr>
            <a:r>
              <a:rPr lang="en-US" b="1" dirty="0">
                <a:latin typeface="Calibri"/>
                <a:cs typeface="Calibri"/>
              </a:rPr>
              <a:t>Ted Maturo</a:t>
            </a:r>
            <a:endParaRPr lang="en-US" dirty="0">
              <a:latin typeface="Calibri"/>
              <a:cs typeface="Calibri"/>
            </a:endParaRPr>
          </a:p>
          <a:p>
            <a:pPr marL="0" indent="0">
              <a:buNone/>
            </a:pPr>
            <a:r>
              <a:rPr lang="en-US" dirty="0">
                <a:latin typeface="Calibri"/>
                <a:cs typeface="Calibri"/>
              </a:rPr>
              <a:t>(Executive Director of Monmouth NJ 250)</a:t>
            </a:r>
          </a:p>
        </p:txBody>
      </p:sp>
      <p:sp>
        <p:nvSpPr>
          <p:cNvPr id="4" name="Date Placeholder 3">
            <a:extLst>
              <a:ext uri="{FF2B5EF4-FFF2-40B4-BE49-F238E27FC236}">
                <a16:creationId xmlns:a16="http://schemas.microsoft.com/office/drawing/2014/main" id="{435BEEB1-9D0F-5B1B-3E47-CDF4D6961086}"/>
              </a:ext>
            </a:extLst>
          </p:cNvPr>
          <p:cNvSpPr>
            <a:spLocks noGrp="1"/>
          </p:cNvSpPr>
          <p:nvPr>
            <p:ph type="dt" sz="half" idx="10"/>
          </p:nvPr>
        </p:nvSpPr>
        <p:spPr/>
        <p:txBody>
          <a:bodyPr/>
          <a:lstStyle/>
          <a:p>
            <a:fld id="{D5FC4639-DA52-BA46-A61D-8301D52AA688}" type="datetime1">
              <a:rPr lang="en-US" smtClean="0"/>
              <a:t>1/31/2024</a:t>
            </a:fld>
            <a:endParaRPr lang="en-US"/>
          </a:p>
        </p:txBody>
      </p:sp>
      <p:sp>
        <p:nvSpPr>
          <p:cNvPr id="5" name="Footer Placeholder 4">
            <a:extLst>
              <a:ext uri="{FF2B5EF4-FFF2-40B4-BE49-F238E27FC236}">
                <a16:creationId xmlns:a16="http://schemas.microsoft.com/office/drawing/2014/main" id="{CFD328DA-E22F-1DE2-4F31-9519BB2B6C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68ECB-72E8-114B-3E35-667B1679B308}"/>
              </a:ext>
            </a:extLst>
          </p:cNvPr>
          <p:cNvSpPr>
            <a:spLocks noGrp="1"/>
          </p:cNvSpPr>
          <p:nvPr>
            <p:ph type="sldNum" sz="quarter" idx="12"/>
          </p:nvPr>
        </p:nvSpPr>
        <p:spPr/>
        <p:txBody>
          <a:bodyPr/>
          <a:lstStyle/>
          <a:p>
            <a:fld id="{A251BF29-6304-4821-8DD8-36A5029E2012}" type="slidenum">
              <a:rPr lang="en-US" dirty="0" smtClean="0"/>
              <a:t>22</a:t>
            </a:fld>
            <a:endParaRPr lang="en-US"/>
          </a:p>
        </p:txBody>
      </p:sp>
      <p:pic>
        <p:nvPicPr>
          <p:cNvPr id="7" name="Picture 6">
            <a:extLst>
              <a:ext uri="{FF2B5EF4-FFF2-40B4-BE49-F238E27FC236}">
                <a16:creationId xmlns:a16="http://schemas.microsoft.com/office/drawing/2014/main" id="{661A87A5-4D66-4BAB-B755-B171A6F08390}"/>
              </a:ext>
            </a:extLst>
          </p:cNvPr>
          <p:cNvPicPr>
            <a:picLocks noChangeAspect="1"/>
          </p:cNvPicPr>
          <p:nvPr/>
        </p:nvPicPr>
        <p:blipFill>
          <a:blip r:embed="rId2"/>
          <a:stretch>
            <a:fillRect/>
          </a:stretch>
        </p:blipFill>
        <p:spPr>
          <a:xfrm>
            <a:off x="7862732" y="238355"/>
            <a:ext cx="3177328" cy="2419262"/>
          </a:xfrm>
          <a:prstGeom prst="rect">
            <a:avLst/>
          </a:prstGeom>
        </p:spPr>
      </p:pic>
      <p:pic>
        <p:nvPicPr>
          <p:cNvPr id="8" name="Picture 7">
            <a:extLst>
              <a:ext uri="{FF2B5EF4-FFF2-40B4-BE49-F238E27FC236}">
                <a16:creationId xmlns:a16="http://schemas.microsoft.com/office/drawing/2014/main" id="{D7B3B4CD-CEAA-4AC3-3ADC-B54013A53D53}"/>
              </a:ext>
            </a:extLst>
          </p:cNvPr>
          <p:cNvPicPr>
            <a:picLocks noChangeAspect="1"/>
          </p:cNvPicPr>
          <p:nvPr/>
        </p:nvPicPr>
        <p:blipFill>
          <a:blip r:embed="rId3"/>
          <a:stretch>
            <a:fillRect/>
          </a:stretch>
        </p:blipFill>
        <p:spPr>
          <a:xfrm>
            <a:off x="6331907" y="2848839"/>
            <a:ext cx="5864267" cy="3331499"/>
          </a:xfrm>
          <a:prstGeom prst="rect">
            <a:avLst/>
          </a:prstGeom>
        </p:spPr>
      </p:pic>
      <p:pic>
        <p:nvPicPr>
          <p:cNvPr id="10" name="Picture 9" descr="Ted Maturo - Executive Director, MonmouthNJ250 - Monmouth County | LinkedIn">
            <a:extLst>
              <a:ext uri="{FF2B5EF4-FFF2-40B4-BE49-F238E27FC236}">
                <a16:creationId xmlns:a16="http://schemas.microsoft.com/office/drawing/2014/main" id="{21200B10-7E8F-969A-6519-DE0992696960}"/>
              </a:ext>
            </a:extLst>
          </p:cNvPr>
          <p:cNvPicPr>
            <a:picLocks noChangeAspect="1"/>
          </p:cNvPicPr>
          <p:nvPr/>
        </p:nvPicPr>
        <p:blipFill>
          <a:blip r:embed="rId4"/>
          <a:stretch>
            <a:fillRect/>
          </a:stretch>
        </p:blipFill>
        <p:spPr>
          <a:xfrm>
            <a:off x="1572016" y="1587674"/>
            <a:ext cx="2743200" cy="2743200"/>
          </a:xfrm>
          <a:prstGeom prst="rect">
            <a:avLst/>
          </a:prstGeom>
        </p:spPr>
      </p:pic>
    </p:spTree>
    <p:extLst>
      <p:ext uri="{BB962C8B-B14F-4D97-AF65-F5344CB8AC3E}">
        <p14:creationId xmlns:p14="http://schemas.microsoft.com/office/powerpoint/2010/main" val="3128130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D7DADB-06CA-FE41-5729-ED33FDE8F3C6}"/>
              </a:ext>
            </a:extLst>
          </p:cNvPr>
          <p:cNvSpPr/>
          <p:nvPr/>
        </p:nvSpPr>
        <p:spPr>
          <a:xfrm>
            <a:off x="1047307" y="4679461"/>
            <a:ext cx="11141423" cy="1391751"/>
          </a:xfrm>
          <a:prstGeom prst="rect">
            <a:avLst/>
          </a:prstGeom>
          <a:solidFill>
            <a:srgbClr val="F1EF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80EFB3-D4D2-4E86-52DB-EE912EFB1CB1}"/>
              </a:ext>
            </a:extLst>
          </p:cNvPr>
          <p:cNvSpPr>
            <a:spLocks noGrp="1"/>
          </p:cNvSpPr>
          <p:nvPr>
            <p:ph type="title"/>
          </p:nvPr>
        </p:nvSpPr>
        <p:spPr>
          <a:xfrm>
            <a:off x="1490670" y="4738557"/>
            <a:ext cx="3283349" cy="1325563"/>
          </a:xfrm>
        </p:spPr>
        <p:txBody>
          <a:bodyPr>
            <a:normAutofit/>
          </a:bodyPr>
          <a:lstStyle/>
          <a:p>
            <a:r>
              <a:rPr lang="en-US" sz="8000" dirty="0">
                <a:latin typeface="Calibri"/>
                <a:cs typeface="Calibri"/>
              </a:rPr>
              <a:t>Q&amp;A</a:t>
            </a:r>
          </a:p>
        </p:txBody>
      </p:sp>
      <p:sp>
        <p:nvSpPr>
          <p:cNvPr id="4" name="Date Placeholder 3">
            <a:extLst>
              <a:ext uri="{FF2B5EF4-FFF2-40B4-BE49-F238E27FC236}">
                <a16:creationId xmlns:a16="http://schemas.microsoft.com/office/drawing/2014/main" id="{3BAE1885-19BE-95D6-E4C9-6CD3D02F5C55}"/>
              </a:ext>
            </a:extLst>
          </p:cNvPr>
          <p:cNvSpPr>
            <a:spLocks noGrp="1"/>
          </p:cNvSpPr>
          <p:nvPr>
            <p:ph type="dt" sz="half" idx="10"/>
          </p:nvPr>
        </p:nvSpPr>
        <p:spPr/>
        <p:txBody>
          <a:bodyPr/>
          <a:lstStyle/>
          <a:p>
            <a:fld id="{D5FC4639-DA52-BA46-A61D-8301D52AA688}" type="datetime1">
              <a:rPr lang="en-US" smtClean="0"/>
              <a:t>1/31/2024</a:t>
            </a:fld>
            <a:endParaRPr lang="en-US"/>
          </a:p>
        </p:txBody>
      </p:sp>
      <p:sp>
        <p:nvSpPr>
          <p:cNvPr id="5" name="Footer Placeholder 4">
            <a:extLst>
              <a:ext uri="{FF2B5EF4-FFF2-40B4-BE49-F238E27FC236}">
                <a16:creationId xmlns:a16="http://schemas.microsoft.com/office/drawing/2014/main" id="{4CEE4234-DC58-62B2-E9A0-1948AD7960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E21598-A996-CB12-C1FE-76AAF250331C}"/>
              </a:ext>
            </a:extLst>
          </p:cNvPr>
          <p:cNvSpPr>
            <a:spLocks noGrp="1"/>
          </p:cNvSpPr>
          <p:nvPr>
            <p:ph type="sldNum" sz="quarter" idx="12"/>
          </p:nvPr>
        </p:nvSpPr>
        <p:spPr/>
        <p:txBody>
          <a:bodyPr/>
          <a:lstStyle/>
          <a:p>
            <a:fld id="{A251BF29-6304-4821-8DD8-36A5029E2012}" type="slidenum">
              <a:rPr lang="en-US" smtClean="0"/>
              <a:t>23</a:t>
            </a:fld>
            <a:endParaRPr lang="en-US"/>
          </a:p>
        </p:txBody>
      </p:sp>
    </p:spTree>
    <p:extLst>
      <p:ext uri="{BB962C8B-B14F-4D97-AF65-F5344CB8AC3E}">
        <p14:creationId xmlns:p14="http://schemas.microsoft.com/office/powerpoint/2010/main" val="320407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23"/>
          <p:cNvSpPr txBox="1">
            <a:spLocks noGrp="1"/>
          </p:cNvSpPr>
          <p:nvPr>
            <p:ph type="title"/>
          </p:nvPr>
        </p:nvSpPr>
        <p:spPr>
          <a:xfrm>
            <a:off x="1315232" y="365127"/>
            <a:ext cx="10038568" cy="1017108"/>
          </a:xfrm>
          <a:prstGeom prst="rect">
            <a:avLst/>
          </a:prstGeom>
          <a:noFill/>
          <a:ln>
            <a:noFill/>
          </a:ln>
        </p:spPr>
        <p:txBody>
          <a:bodyPr spcFirstLastPara="1" wrap="square" lIns="91400" tIns="45700" rIns="91400" bIns="45700" anchor="ctr" anchorCtr="0">
            <a:normAutofit/>
          </a:bodyPr>
          <a:lstStyle/>
          <a:p>
            <a:pPr>
              <a:buSzPts val="4000"/>
            </a:pPr>
            <a:r>
              <a:rPr lang="en-US" sz="4000" b="1" dirty="0">
                <a:latin typeface="Calibri"/>
                <a:cs typeface="Calibri"/>
                <a:sym typeface="Calibri"/>
              </a:rPr>
              <a:t>The 250th is Underway, Join In!</a:t>
            </a:r>
            <a:endParaRPr lang="en-US" sz="4000" b="1" dirty="0">
              <a:latin typeface="Calibri"/>
              <a:cs typeface="Calibri"/>
            </a:endParaRPr>
          </a:p>
        </p:txBody>
      </p:sp>
      <p:sp>
        <p:nvSpPr>
          <p:cNvPr id="426" name="Google Shape;426;p23"/>
          <p:cNvSpPr txBox="1">
            <a:spLocks noGrp="1"/>
          </p:cNvSpPr>
          <p:nvPr>
            <p:ph type="body" idx="1"/>
          </p:nvPr>
        </p:nvSpPr>
        <p:spPr>
          <a:xfrm>
            <a:off x="8122907" y="3951398"/>
            <a:ext cx="2073349" cy="531628"/>
          </a:xfrm>
          <a:prstGeom prst="rect">
            <a:avLst/>
          </a:prstGeom>
          <a:noFill/>
          <a:ln>
            <a:noFill/>
          </a:ln>
        </p:spPr>
        <p:txBody>
          <a:bodyPr spcFirstLastPara="1" wrap="square" lIns="91400" tIns="45700" rIns="91400" bIns="45700" anchor="t" anchorCtr="0">
            <a:normAutofit fontScale="70000" lnSpcReduction="20000"/>
          </a:bodyPr>
          <a:lstStyle/>
          <a:p>
            <a:pPr marL="0" indent="0">
              <a:spcBef>
                <a:spcPts val="0"/>
              </a:spcBef>
              <a:buSzPct val="142856"/>
              <a:buNone/>
            </a:pPr>
            <a:r>
              <a:rPr lang="en-US" b="1" u="sng">
                <a:solidFill>
                  <a:schemeClr val="hlink"/>
                </a:solidFill>
                <a:latin typeface="Calibri"/>
                <a:ea typeface="Calibri"/>
                <a:cs typeface="Calibri"/>
                <a:sym typeface="Calibri"/>
                <a:hlinkClick r:id="rId3"/>
              </a:rPr>
              <a:t>www.revnj.org</a:t>
            </a:r>
            <a:endParaRPr/>
          </a:p>
          <a:p>
            <a:pPr marL="0" indent="0">
              <a:buSzPct val="142856"/>
              <a:buNone/>
            </a:pPr>
            <a:endParaRPr b="1">
              <a:latin typeface="Calibri"/>
              <a:ea typeface="Calibri"/>
              <a:cs typeface="Calibri"/>
              <a:sym typeface="Calibri"/>
            </a:endParaRPr>
          </a:p>
          <a:p>
            <a:pPr marL="228594" indent="-76198">
              <a:buSzPct val="142856"/>
              <a:buNone/>
            </a:pPr>
            <a:endParaRPr/>
          </a:p>
        </p:txBody>
      </p:sp>
      <p:sp>
        <p:nvSpPr>
          <p:cNvPr id="428" name="Google Shape;428;p23"/>
          <p:cNvSpPr txBox="1">
            <a:spLocks noGrp="1"/>
          </p:cNvSpPr>
          <p:nvPr>
            <p:ph type="ftr" idx="11"/>
          </p:nvPr>
        </p:nvSpPr>
        <p:spPr>
          <a:xfrm>
            <a:off x="4038600" y="6356351"/>
            <a:ext cx="4114800" cy="365125"/>
          </a:xfrm>
          <a:prstGeom prst="rect">
            <a:avLst/>
          </a:prstGeom>
          <a:noFill/>
          <a:ln>
            <a:noFill/>
          </a:ln>
        </p:spPr>
        <p:txBody>
          <a:bodyPr spcFirstLastPara="1" wrap="square" lIns="91400" tIns="45700" rIns="91400" bIns="45700" anchor="ctr" anchorCtr="0">
            <a:noAutofit/>
          </a:bodyPr>
          <a:lstStyle/>
          <a:p>
            <a:endParaRPr/>
          </a:p>
        </p:txBody>
      </p:sp>
      <p:sp>
        <p:nvSpPr>
          <p:cNvPr id="429" name="Google Shape;429;p23"/>
          <p:cNvSpPr txBox="1">
            <a:spLocks noGrp="1"/>
          </p:cNvSpPr>
          <p:nvPr>
            <p:ph type="sldNum" idx="12"/>
          </p:nvPr>
        </p:nvSpPr>
        <p:spPr>
          <a:xfrm>
            <a:off x="8610600" y="6356351"/>
            <a:ext cx="2743200" cy="365125"/>
          </a:xfrm>
          <a:prstGeom prst="rect">
            <a:avLst/>
          </a:prstGeom>
          <a:noFill/>
          <a:ln>
            <a:noFill/>
          </a:ln>
        </p:spPr>
        <p:txBody>
          <a:bodyPr spcFirstLastPara="1" wrap="square" lIns="91400" tIns="45700" rIns="91400" bIns="45700" anchor="ctr" anchorCtr="0">
            <a:noAutofit/>
          </a:bodyPr>
          <a:lstStyle/>
          <a:p>
            <a:fld id="{00000000-1234-1234-1234-123412341234}" type="slidenum">
              <a:rPr lang="en-US"/>
              <a:pPr/>
              <a:t>24</a:t>
            </a:fld>
            <a:endParaRPr/>
          </a:p>
        </p:txBody>
      </p:sp>
      <p:pic>
        <p:nvPicPr>
          <p:cNvPr id="430" name="Google Shape;430;p23"/>
          <p:cNvPicPr preferRelativeResize="0"/>
          <p:nvPr/>
        </p:nvPicPr>
        <p:blipFill rotWithShape="1">
          <a:blip r:embed="rId4">
            <a:alphaModFix/>
          </a:blip>
          <a:srcRect/>
          <a:stretch/>
        </p:blipFill>
        <p:spPr>
          <a:xfrm>
            <a:off x="6654594" y="1178770"/>
            <a:ext cx="4819477" cy="2677487"/>
          </a:xfrm>
          <a:prstGeom prst="rect">
            <a:avLst/>
          </a:prstGeom>
          <a:noFill/>
          <a:ln>
            <a:noFill/>
          </a:ln>
        </p:spPr>
      </p:pic>
      <p:sp>
        <p:nvSpPr>
          <p:cNvPr id="431" name="Google Shape;431;p23"/>
          <p:cNvSpPr txBox="1"/>
          <p:nvPr/>
        </p:nvSpPr>
        <p:spPr>
          <a:xfrm>
            <a:off x="8220005" y="4831181"/>
            <a:ext cx="3633231" cy="1414507"/>
          </a:xfrm>
          <a:prstGeom prst="rect">
            <a:avLst/>
          </a:prstGeom>
          <a:noFill/>
          <a:ln>
            <a:noFill/>
          </a:ln>
        </p:spPr>
        <p:txBody>
          <a:bodyPr spcFirstLastPara="1" wrap="square" lIns="91400" tIns="45700" rIns="91400" bIns="45700" anchor="t" anchorCtr="0">
            <a:noAutofit/>
          </a:bodyPr>
          <a:lstStyle/>
          <a:p>
            <a:pPr>
              <a:buSzPct val="100000"/>
            </a:pPr>
            <a:r>
              <a:rPr lang="en-US" sz="2000" b="1">
                <a:latin typeface="Calibri"/>
                <a:ea typeface="Calibri"/>
                <a:cs typeface="Calibri"/>
                <a:sym typeface="Calibri"/>
              </a:rPr>
              <a:t>Marc Lorenc</a:t>
            </a:r>
            <a:endParaRPr lang="en-US" sz="2000">
              <a:cs typeface="Arial"/>
            </a:endParaRPr>
          </a:p>
          <a:p>
            <a:pPr>
              <a:spcBef>
                <a:spcPts val="1000"/>
              </a:spcBef>
              <a:buSzPct val="100000"/>
            </a:pPr>
            <a:r>
              <a:rPr lang="en-US" sz="2000">
                <a:latin typeface="Calibri"/>
                <a:ea typeface="Calibri"/>
                <a:cs typeface="Calibri"/>
                <a:sym typeface="Calibri"/>
              </a:rPr>
              <a:t>New Jersey Historical Commission/ </a:t>
            </a:r>
            <a:r>
              <a:rPr lang="en-US" sz="2000" err="1">
                <a:latin typeface="Calibri"/>
                <a:ea typeface="Calibri"/>
                <a:cs typeface="Calibri"/>
                <a:sym typeface="Calibri"/>
              </a:rPr>
              <a:t>RevolutionNJ</a:t>
            </a:r>
            <a:endParaRPr sz="2000">
              <a:cs typeface="Arial"/>
            </a:endParaRPr>
          </a:p>
          <a:p>
            <a:pPr>
              <a:spcBef>
                <a:spcPts val="1000"/>
              </a:spcBef>
              <a:buSzPct val="100000"/>
            </a:pPr>
            <a:r>
              <a:rPr lang="en-US" sz="2000">
                <a:latin typeface="Calibri"/>
                <a:ea typeface="Calibri"/>
                <a:cs typeface="Calibri"/>
                <a:sym typeface="Calibri"/>
              </a:rPr>
              <a:t>Marc.Lorenc@sos.nj.gov</a:t>
            </a:r>
            <a:endParaRPr sz="2000">
              <a:cs typeface="Arial"/>
            </a:endParaRPr>
          </a:p>
        </p:txBody>
      </p:sp>
      <p:cxnSp>
        <p:nvCxnSpPr>
          <p:cNvPr id="432" name="Google Shape;432;p23"/>
          <p:cNvCxnSpPr/>
          <p:nvPr/>
        </p:nvCxnSpPr>
        <p:spPr>
          <a:xfrm>
            <a:off x="1812853" y="4720519"/>
            <a:ext cx="9851065" cy="0"/>
          </a:xfrm>
          <a:prstGeom prst="straightConnector1">
            <a:avLst/>
          </a:prstGeom>
          <a:noFill/>
          <a:ln w="9525" cap="flat" cmpd="sng">
            <a:solidFill>
              <a:schemeClr val="accent1"/>
            </a:solidFill>
            <a:prstDash val="solid"/>
            <a:miter lim="800000"/>
            <a:headEnd type="none" w="sm" len="sm"/>
            <a:tailEnd type="none" w="sm" len="sm"/>
          </a:ln>
        </p:spPr>
      </p:cxnSp>
      <p:pic>
        <p:nvPicPr>
          <p:cNvPr id="433" name="Google Shape;433;p23"/>
          <p:cNvPicPr preferRelativeResize="0"/>
          <p:nvPr/>
        </p:nvPicPr>
        <p:blipFill rotWithShape="1">
          <a:blip r:embed="rId5">
            <a:alphaModFix/>
          </a:blip>
          <a:srcRect/>
          <a:stretch/>
        </p:blipFill>
        <p:spPr>
          <a:xfrm>
            <a:off x="1160755" y="1856957"/>
            <a:ext cx="981872" cy="993779"/>
          </a:xfrm>
          <a:prstGeom prst="rect">
            <a:avLst/>
          </a:prstGeom>
          <a:noFill/>
          <a:ln>
            <a:noFill/>
          </a:ln>
        </p:spPr>
      </p:pic>
      <p:sp>
        <p:nvSpPr>
          <p:cNvPr id="434" name="Google Shape;434;p23"/>
          <p:cNvSpPr/>
          <p:nvPr/>
        </p:nvSpPr>
        <p:spPr>
          <a:xfrm>
            <a:off x="8610600" y="6356351"/>
            <a:ext cx="2743200" cy="365125"/>
          </a:xfrm>
          <a:prstGeom prst="rect">
            <a:avLst/>
          </a:prstGeom>
          <a:noFill/>
          <a:ln>
            <a:noFill/>
          </a:ln>
        </p:spPr>
        <p:txBody>
          <a:bodyPr spcFirstLastPara="1" wrap="square" lIns="91400" tIns="45700" rIns="91400" bIns="45700" anchor="ctr" anchorCtr="0">
            <a:noAutofit/>
          </a:bodyPr>
          <a:lstStyle/>
          <a:p>
            <a:pPr algn="r">
              <a:buSzPts val="900"/>
            </a:pPr>
            <a:fld id="{00000000-1234-1234-1234-123412341234}" type="slidenum">
              <a:rPr lang="en-US" sz="1200">
                <a:solidFill>
                  <a:srgbClr val="888888"/>
                </a:solidFill>
                <a:latin typeface="Calibri"/>
                <a:ea typeface="Calibri"/>
                <a:cs typeface="Calibri"/>
                <a:sym typeface="Calibri"/>
              </a:rPr>
              <a:pPr algn="r">
                <a:buSzPts val="900"/>
              </a:pPr>
              <a:t>24</a:t>
            </a:fld>
            <a:endParaRPr sz="1200">
              <a:solidFill>
                <a:srgbClr val="888888"/>
              </a:solidFill>
              <a:latin typeface="Calibri"/>
              <a:ea typeface="Calibri"/>
              <a:cs typeface="Calibri"/>
              <a:sym typeface="Calibri"/>
            </a:endParaRPr>
          </a:p>
        </p:txBody>
      </p:sp>
      <p:sp>
        <p:nvSpPr>
          <p:cNvPr id="435" name="Google Shape;435;p23"/>
          <p:cNvSpPr txBox="1"/>
          <p:nvPr/>
        </p:nvSpPr>
        <p:spPr>
          <a:xfrm>
            <a:off x="2285527" y="2152130"/>
            <a:ext cx="2766980" cy="400069"/>
          </a:xfrm>
          <a:prstGeom prst="rect">
            <a:avLst/>
          </a:prstGeom>
          <a:noFill/>
          <a:ln>
            <a:noFill/>
          </a:ln>
        </p:spPr>
        <p:txBody>
          <a:bodyPr spcFirstLastPara="1" wrap="square" lIns="91400" tIns="45700" rIns="91400" bIns="45700" anchor="t" anchorCtr="0">
            <a:spAutoFit/>
          </a:bodyPr>
          <a:lstStyle/>
          <a:p>
            <a:pPr>
              <a:buSzPts val="1500"/>
            </a:pPr>
            <a:r>
              <a:rPr lang="en-US" sz="2000" b="1">
                <a:latin typeface="Calibri"/>
                <a:ea typeface="Calibri"/>
                <a:cs typeface="Calibri"/>
                <a:sym typeface="Calibri"/>
              </a:rPr>
              <a:t>@revolutionnj</a:t>
            </a:r>
            <a:endParaRPr sz="1400"/>
          </a:p>
        </p:txBody>
      </p:sp>
      <p:sp>
        <p:nvSpPr>
          <p:cNvPr id="436" name="Google Shape;436;p23"/>
          <p:cNvSpPr txBox="1"/>
          <p:nvPr/>
        </p:nvSpPr>
        <p:spPr>
          <a:xfrm>
            <a:off x="2236190" y="3161226"/>
            <a:ext cx="3175348" cy="707846"/>
          </a:xfrm>
          <a:prstGeom prst="rect">
            <a:avLst/>
          </a:prstGeom>
          <a:noFill/>
          <a:ln>
            <a:noFill/>
          </a:ln>
        </p:spPr>
        <p:txBody>
          <a:bodyPr spcFirstLastPara="1" wrap="square" lIns="91400" tIns="45700" rIns="91400" bIns="45700" anchor="t" anchorCtr="0">
            <a:spAutoFit/>
          </a:bodyPr>
          <a:lstStyle/>
          <a:p>
            <a:pPr>
              <a:buSzPts val="1500"/>
            </a:pPr>
            <a:r>
              <a:rPr lang="en-US" sz="2000" b="1" u="sng">
                <a:latin typeface="Calibri"/>
                <a:ea typeface="Calibri"/>
                <a:cs typeface="Calibri"/>
                <a:sym typeface="Calibri"/>
                <a:hlinkClick r:id="rId6">
                  <a:extLst>
                    <a:ext uri="{A12FA001-AC4F-418D-AE19-62706E023703}">
                      <ahyp:hlinkClr xmlns:ahyp="http://schemas.microsoft.com/office/drawing/2018/hyperlinkcolor" val="tx"/>
                    </a:ext>
                  </a:extLst>
                </a:hlinkClick>
              </a:rPr>
              <a:t>https://www.facebook.com/RevolutionNJ</a:t>
            </a:r>
            <a:r>
              <a:rPr lang="en-US" sz="1600" b="1">
                <a:latin typeface="Calibri"/>
                <a:ea typeface="Calibri"/>
                <a:cs typeface="Calibri"/>
                <a:sym typeface="Calibri"/>
              </a:rPr>
              <a:t>  </a:t>
            </a:r>
            <a:endParaRPr sz="1600" b="1">
              <a:latin typeface="Calibri"/>
              <a:ea typeface="Calibri"/>
              <a:cs typeface="Calibri"/>
              <a:sym typeface="Calibri"/>
            </a:endParaRPr>
          </a:p>
        </p:txBody>
      </p:sp>
      <p:pic>
        <p:nvPicPr>
          <p:cNvPr id="437" name="Google Shape;437;p23"/>
          <p:cNvPicPr preferRelativeResize="0"/>
          <p:nvPr/>
        </p:nvPicPr>
        <p:blipFill rotWithShape="1">
          <a:blip r:embed="rId7">
            <a:alphaModFix/>
          </a:blip>
          <a:srcRect/>
          <a:stretch/>
        </p:blipFill>
        <p:spPr>
          <a:xfrm>
            <a:off x="1314451" y="3190322"/>
            <a:ext cx="665087" cy="686519"/>
          </a:xfrm>
          <a:prstGeom prst="rect">
            <a:avLst/>
          </a:prstGeom>
          <a:noFill/>
          <a:ln>
            <a:noFill/>
          </a:ln>
        </p:spPr>
      </p:pic>
      <p:sp>
        <p:nvSpPr>
          <p:cNvPr id="15" name="Google Shape;431;p23"/>
          <p:cNvSpPr txBox="1"/>
          <p:nvPr/>
        </p:nvSpPr>
        <p:spPr>
          <a:xfrm>
            <a:off x="1082963" y="4831181"/>
            <a:ext cx="3627581" cy="1414507"/>
          </a:xfrm>
          <a:prstGeom prst="rect">
            <a:avLst/>
          </a:prstGeom>
          <a:noFill/>
          <a:ln>
            <a:noFill/>
          </a:ln>
        </p:spPr>
        <p:txBody>
          <a:bodyPr spcFirstLastPara="1" wrap="square" lIns="91400" tIns="45700" rIns="91400" bIns="45700" anchor="t" anchorCtr="0">
            <a:noAutofit/>
          </a:bodyPr>
          <a:lstStyle/>
          <a:p>
            <a:pPr>
              <a:buSzPct val="100000"/>
            </a:pPr>
            <a:r>
              <a:rPr lang="en-US" sz="2000" b="1">
                <a:latin typeface="Calibri"/>
                <a:ea typeface="Calibri"/>
                <a:cs typeface="Calibri"/>
                <a:sym typeface="Calibri"/>
              </a:rPr>
              <a:t>Sara Cureton</a:t>
            </a:r>
            <a:endParaRPr lang="en-US" sz="2000">
              <a:cs typeface="Arial"/>
            </a:endParaRPr>
          </a:p>
          <a:p>
            <a:pPr>
              <a:spcBef>
                <a:spcPts val="1000"/>
              </a:spcBef>
              <a:buSzPct val="100000"/>
            </a:pPr>
            <a:r>
              <a:rPr lang="en-US" sz="2000">
                <a:latin typeface="Calibri"/>
                <a:ea typeface="Calibri"/>
                <a:cs typeface="Calibri"/>
                <a:sym typeface="Calibri"/>
              </a:rPr>
              <a:t>New Jersey Historical Commission/ </a:t>
            </a:r>
            <a:r>
              <a:rPr lang="en-US" sz="2000" err="1">
                <a:latin typeface="Calibri"/>
                <a:ea typeface="Calibri"/>
                <a:cs typeface="Calibri"/>
                <a:sym typeface="Calibri"/>
              </a:rPr>
              <a:t>RevolutionNJ</a:t>
            </a:r>
            <a:endParaRPr sz="2000">
              <a:cs typeface="Arial"/>
            </a:endParaRPr>
          </a:p>
          <a:p>
            <a:pPr>
              <a:spcBef>
                <a:spcPts val="1000"/>
              </a:spcBef>
              <a:buSzPct val="100000"/>
            </a:pPr>
            <a:r>
              <a:rPr lang="en-US" sz="2000">
                <a:latin typeface="Calibri"/>
                <a:ea typeface="Calibri"/>
                <a:cs typeface="Calibri"/>
                <a:sym typeface="Calibri"/>
              </a:rPr>
              <a:t>Sara.Cureton@sos.nj.gov</a:t>
            </a:r>
            <a:endParaRPr sz="2000">
              <a:cs typeface="Arial"/>
            </a:endParaRPr>
          </a:p>
        </p:txBody>
      </p:sp>
      <p:sp>
        <p:nvSpPr>
          <p:cNvPr id="16" name="Google Shape;431;p23"/>
          <p:cNvSpPr txBox="1"/>
          <p:nvPr/>
        </p:nvSpPr>
        <p:spPr>
          <a:xfrm>
            <a:off x="4313965" y="4831181"/>
            <a:ext cx="3559340" cy="1414507"/>
          </a:xfrm>
          <a:prstGeom prst="rect">
            <a:avLst/>
          </a:prstGeom>
          <a:noFill/>
          <a:ln>
            <a:noFill/>
          </a:ln>
        </p:spPr>
        <p:txBody>
          <a:bodyPr spcFirstLastPara="1" wrap="square" lIns="91400" tIns="45700" rIns="91400" bIns="45700" anchor="t" anchorCtr="0">
            <a:noAutofit/>
          </a:bodyPr>
          <a:lstStyle/>
          <a:p>
            <a:pPr>
              <a:buSzPct val="100000"/>
            </a:pPr>
            <a:r>
              <a:rPr lang="en-US" sz="2000" b="1">
                <a:latin typeface="Calibri"/>
                <a:cs typeface="Calibri"/>
                <a:sym typeface="Calibri"/>
              </a:rPr>
              <a:t>Carrie Fellows</a:t>
            </a:r>
            <a:endParaRPr lang="en-US" sz="2000">
              <a:cs typeface="Arial"/>
            </a:endParaRPr>
          </a:p>
          <a:p>
            <a:pPr>
              <a:spcBef>
                <a:spcPts val="1000"/>
              </a:spcBef>
              <a:buSzPct val="100000"/>
            </a:pPr>
            <a:r>
              <a:rPr lang="en-US" sz="2000">
                <a:latin typeface="Calibri"/>
                <a:ea typeface="Calibri"/>
                <a:cs typeface="Calibri"/>
                <a:sym typeface="Calibri"/>
              </a:rPr>
              <a:t>Crossroads of the American Revolution Inc./ </a:t>
            </a:r>
            <a:r>
              <a:rPr lang="en-US" sz="2000" err="1">
                <a:latin typeface="Calibri"/>
                <a:ea typeface="Calibri"/>
                <a:cs typeface="Calibri"/>
                <a:sym typeface="Calibri"/>
              </a:rPr>
              <a:t>RevolutionNJ</a:t>
            </a:r>
            <a:endParaRPr sz="2000">
              <a:cs typeface="Arial"/>
            </a:endParaRPr>
          </a:p>
          <a:p>
            <a:pPr>
              <a:spcBef>
                <a:spcPts val="1000"/>
              </a:spcBef>
              <a:buSzPct val="100000"/>
            </a:pPr>
            <a:r>
              <a:rPr lang="en-US" sz="2000">
                <a:latin typeface="Calibri"/>
                <a:ea typeface="Calibri"/>
                <a:cs typeface="Calibri"/>
                <a:sym typeface="Calibri"/>
              </a:rPr>
              <a:t>cfellows@revolutionarynj.org</a:t>
            </a:r>
            <a:endParaRPr sz="2000">
              <a:cs typeface="Arial"/>
            </a:endParaRPr>
          </a:p>
        </p:txBody>
      </p:sp>
    </p:spTree>
    <p:extLst>
      <p:ext uri="{BB962C8B-B14F-4D97-AF65-F5344CB8AC3E}">
        <p14:creationId xmlns:p14="http://schemas.microsoft.com/office/powerpoint/2010/main" val="425210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105BFE-8E9F-A69D-A454-37E1C8E234D1}"/>
              </a:ext>
            </a:extLst>
          </p:cNvPr>
          <p:cNvSpPr/>
          <p:nvPr/>
        </p:nvSpPr>
        <p:spPr>
          <a:xfrm>
            <a:off x="1090236" y="4679461"/>
            <a:ext cx="11098494" cy="1391751"/>
          </a:xfrm>
          <a:prstGeom prst="rect">
            <a:avLst/>
          </a:prstGeom>
          <a:solidFill>
            <a:srgbClr val="F1EF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32EBA95-D672-2729-DAB0-8E580F246D67}"/>
              </a:ext>
            </a:extLst>
          </p:cNvPr>
          <p:cNvSpPr>
            <a:spLocks noGrp="1"/>
          </p:cNvSpPr>
          <p:nvPr>
            <p:ph type="title"/>
          </p:nvPr>
        </p:nvSpPr>
        <p:spPr>
          <a:xfrm>
            <a:off x="1079500" y="3087200"/>
            <a:ext cx="10013950" cy="2852737"/>
          </a:xfrm>
        </p:spPr>
        <p:txBody>
          <a:bodyPr/>
          <a:lstStyle/>
          <a:p>
            <a:r>
              <a:rPr lang="en-US" dirty="0">
                <a:latin typeface="Calibri"/>
                <a:cs typeface="Calibri"/>
              </a:rPr>
              <a:t>In the News</a:t>
            </a:r>
            <a:endParaRPr lang="en-US" dirty="0">
              <a:cs typeface="Calibri"/>
            </a:endParaRPr>
          </a:p>
        </p:txBody>
      </p:sp>
      <p:sp>
        <p:nvSpPr>
          <p:cNvPr id="2" name="Date Placeholder 1">
            <a:extLst>
              <a:ext uri="{FF2B5EF4-FFF2-40B4-BE49-F238E27FC236}">
                <a16:creationId xmlns:a16="http://schemas.microsoft.com/office/drawing/2014/main" id="{F852C6F4-86FA-C862-E8EC-43A0D6FBE04F}"/>
              </a:ext>
            </a:extLst>
          </p:cNvPr>
          <p:cNvSpPr>
            <a:spLocks noGrp="1"/>
          </p:cNvSpPr>
          <p:nvPr>
            <p:ph type="dt" sz="half" idx="10"/>
          </p:nvPr>
        </p:nvSpPr>
        <p:spPr/>
        <p:txBody>
          <a:bodyPr/>
          <a:lstStyle/>
          <a:p>
            <a:fld id="{873D0856-F103-7645-9ACF-68BDE1C24F9D}" type="datetime1">
              <a:rPr lang="en-US" smtClean="0"/>
              <a:t>1/31/2024</a:t>
            </a:fld>
            <a:endParaRPr lang="en-US"/>
          </a:p>
        </p:txBody>
      </p:sp>
      <p:sp>
        <p:nvSpPr>
          <p:cNvPr id="3" name="Footer Placeholder 2">
            <a:extLst>
              <a:ext uri="{FF2B5EF4-FFF2-40B4-BE49-F238E27FC236}">
                <a16:creationId xmlns:a16="http://schemas.microsoft.com/office/drawing/2014/main" id="{209C890E-54AB-10B3-C0E4-D2F64ECCD3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34FE87-4528-4F1C-8FEF-B808BE703D44}"/>
              </a:ext>
            </a:extLst>
          </p:cNvPr>
          <p:cNvSpPr>
            <a:spLocks noGrp="1"/>
          </p:cNvSpPr>
          <p:nvPr>
            <p:ph type="sldNum" sz="quarter" idx="12"/>
          </p:nvPr>
        </p:nvSpPr>
        <p:spPr/>
        <p:txBody>
          <a:bodyPr/>
          <a:lstStyle/>
          <a:p>
            <a:fld id="{A251BF29-6304-4821-8DD8-36A5029E2012}" type="slidenum">
              <a:rPr lang="en-US" dirty="0" smtClean="0"/>
              <a:t>3</a:t>
            </a:fld>
            <a:endParaRPr lang="en-US"/>
          </a:p>
        </p:txBody>
      </p:sp>
    </p:spTree>
    <p:extLst>
      <p:ext uri="{BB962C8B-B14F-4D97-AF65-F5344CB8AC3E}">
        <p14:creationId xmlns:p14="http://schemas.microsoft.com/office/powerpoint/2010/main" val="2813062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1408-6216-A906-F292-FED9606280A3}"/>
              </a:ext>
            </a:extLst>
          </p:cNvPr>
          <p:cNvSpPr>
            <a:spLocks noGrp="1"/>
          </p:cNvSpPr>
          <p:nvPr>
            <p:ph type="title"/>
          </p:nvPr>
        </p:nvSpPr>
        <p:spPr/>
        <p:txBody>
          <a:bodyPr/>
          <a:lstStyle/>
          <a:p>
            <a:r>
              <a:rPr lang="en-US" b="1" err="1">
                <a:latin typeface="Calibri"/>
                <a:cs typeface="Calibri"/>
              </a:rPr>
              <a:t>RevolutionNJ</a:t>
            </a:r>
            <a:r>
              <a:rPr lang="en-US" b="1" dirty="0">
                <a:latin typeface="Calibri"/>
                <a:cs typeface="Calibri"/>
              </a:rPr>
              <a:t> in the Field</a:t>
            </a:r>
          </a:p>
        </p:txBody>
      </p:sp>
      <p:sp>
        <p:nvSpPr>
          <p:cNvPr id="3" name="Text Placeholder 2">
            <a:extLst>
              <a:ext uri="{FF2B5EF4-FFF2-40B4-BE49-F238E27FC236}">
                <a16:creationId xmlns:a16="http://schemas.microsoft.com/office/drawing/2014/main" id="{C05FA6D3-0E3B-D2F8-4969-E6DE8A21A1B8}"/>
              </a:ext>
            </a:extLst>
          </p:cNvPr>
          <p:cNvSpPr>
            <a:spLocks noGrp="1"/>
          </p:cNvSpPr>
          <p:nvPr>
            <p:ph idx="1"/>
          </p:nvPr>
        </p:nvSpPr>
        <p:spPr>
          <a:xfrm>
            <a:off x="2579226" y="5269536"/>
            <a:ext cx="2881971" cy="760838"/>
          </a:xfrm>
        </p:spPr>
        <p:txBody>
          <a:bodyPr vert="horz" lIns="91440" tIns="45720" rIns="91440" bIns="45720" rtlCol="0" anchor="t">
            <a:normAutofit/>
          </a:bodyPr>
          <a:lstStyle/>
          <a:p>
            <a:pPr marL="0" indent="0" algn="ctr">
              <a:buNone/>
            </a:pPr>
            <a:r>
              <a:rPr lang="en-US" sz="1800" b="1" dirty="0">
                <a:latin typeface="Calibri"/>
                <a:cs typeface="Calibri"/>
              </a:rPr>
              <a:t>NJ League of Municipalities Conference</a:t>
            </a:r>
          </a:p>
        </p:txBody>
      </p:sp>
      <p:sp>
        <p:nvSpPr>
          <p:cNvPr id="4" name="Date Placeholder 3">
            <a:extLst>
              <a:ext uri="{FF2B5EF4-FFF2-40B4-BE49-F238E27FC236}">
                <a16:creationId xmlns:a16="http://schemas.microsoft.com/office/drawing/2014/main" id="{5C2A85D1-A7D1-CEFF-CF31-8BF4F9968C36}"/>
              </a:ext>
            </a:extLst>
          </p:cNvPr>
          <p:cNvSpPr>
            <a:spLocks noGrp="1"/>
          </p:cNvSpPr>
          <p:nvPr>
            <p:ph type="dt" sz="half" idx="10"/>
          </p:nvPr>
        </p:nvSpPr>
        <p:spPr/>
        <p:txBody>
          <a:bodyPr/>
          <a:lstStyle/>
          <a:p>
            <a:fld id="{CCDE4D9D-286A-0D4B-9870-AC47AD268B34}" type="datetime1">
              <a:rPr lang="en-US" smtClean="0"/>
              <a:t>1/31/2024</a:t>
            </a:fld>
            <a:endParaRPr lang="en-US"/>
          </a:p>
        </p:txBody>
      </p:sp>
      <p:sp>
        <p:nvSpPr>
          <p:cNvPr id="5" name="Footer Placeholder 4">
            <a:extLst>
              <a:ext uri="{FF2B5EF4-FFF2-40B4-BE49-F238E27FC236}">
                <a16:creationId xmlns:a16="http://schemas.microsoft.com/office/drawing/2014/main" id="{0ABF5BFA-7F1B-45DB-F0F1-793BEDEF1C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8283B-7B2B-A546-0477-C51E737C2960}"/>
              </a:ext>
            </a:extLst>
          </p:cNvPr>
          <p:cNvSpPr>
            <a:spLocks noGrp="1"/>
          </p:cNvSpPr>
          <p:nvPr>
            <p:ph type="sldNum" sz="quarter" idx="12"/>
          </p:nvPr>
        </p:nvSpPr>
        <p:spPr/>
        <p:txBody>
          <a:bodyPr/>
          <a:lstStyle/>
          <a:p>
            <a:fld id="{A251BF29-6304-4821-8DD8-36A5029E2012}" type="slidenum">
              <a:rPr lang="en-US" smtClean="0"/>
              <a:t>4</a:t>
            </a:fld>
            <a:endParaRPr lang="en-US"/>
          </a:p>
        </p:txBody>
      </p:sp>
      <p:pic>
        <p:nvPicPr>
          <p:cNvPr id="7" name="Picture 6" descr="May be an image of 4 people and text">
            <a:extLst>
              <a:ext uri="{FF2B5EF4-FFF2-40B4-BE49-F238E27FC236}">
                <a16:creationId xmlns:a16="http://schemas.microsoft.com/office/drawing/2014/main" id="{AAEC88ED-79A4-B54A-5BFB-B6117570F074}"/>
              </a:ext>
            </a:extLst>
          </p:cNvPr>
          <p:cNvPicPr>
            <a:picLocks noChangeAspect="1"/>
          </p:cNvPicPr>
          <p:nvPr/>
        </p:nvPicPr>
        <p:blipFill>
          <a:blip r:embed="rId2"/>
          <a:stretch>
            <a:fillRect/>
          </a:stretch>
        </p:blipFill>
        <p:spPr>
          <a:xfrm>
            <a:off x="2490593" y="1855794"/>
            <a:ext cx="3053368" cy="3319538"/>
          </a:xfrm>
          <a:prstGeom prst="rect">
            <a:avLst/>
          </a:prstGeom>
        </p:spPr>
      </p:pic>
      <p:sp>
        <p:nvSpPr>
          <p:cNvPr id="16" name="Text Placeholder 2">
            <a:extLst>
              <a:ext uri="{FF2B5EF4-FFF2-40B4-BE49-F238E27FC236}">
                <a16:creationId xmlns:a16="http://schemas.microsoft.com/office/drawing/2014/main" id="{42800CB5-0C82-7868-E2F6-82A5C9388767}"/>
              </a:ext>
            </a:extLst>
          </p:cNvPr>
          <p:cNvSpPr txBox="1">
            <a:spLocks/>
          </p:cNvSpPr>
          <p:nvPr/>
        </p:nvSpPr>
        <p:spPr>
          <a:xfrm>
            <a:off x="7515911" y="5350806"/>
            <a:ext cx="2731718" cy="750106"/>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Gotham Book"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tham Book"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tham Book"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Book"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Book"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latin typeface="Calibri"/>
                <a:cs typeface="Calibri"/>
              </a:rPr>
              <a:t>NJ Tourism Industry Association Conference</a:t>
            </a:r>
            <a:endParaRPr lang="en-US" b="1" dirty="0">
              <a:latin typeface="Calibri"/>
              <a:cs typeface="Calibri"/>
            </a:endParaRPr>
          </a:p>
        </p:txBody>
      </p:sp>
      <p:pic>
        <p:nvPicPr>
          <p:cNvPr id="19" name="Picture 18" descr="May be an image of 7 people and text that says 'New Jersey visitnj.org'">
            <a:extLst>
              <a:ext uri="{FF2B5EF4-FFF2-40B4-BE49-F238E27FC236}">
                <a16:creationId xmlns:a16="http://schemas.microsoft.com/office/drawing/2014/main" id="{93D09E6B-07E8-7384-DB47-E8274EFB22CB}"/>
              </a:ext>
            </a:extLst>
          </p:cNvPr>
          <p:cNvPicPr>
            <a:picLocks noChangeAspect="1"/>
          </p:cNvPicPr>
          <p:nvPr/>
        </p:nvPicPr>
        <p:blipFill>
          <a:blip r:embed="rId3"/>
          <a:stretch>
            <a:fillRect/>
          </a:stretch>
        </p:blipFill>
        <p:spPr>
          <a:xfrm>
            <a:off x="6658776" y="1857804"/>
            <a:ext cx="4442862" cy="3321932"/>
          </a:xfrm>
          <a:prstGeom prst="rect">
            <a:avLst/>
          </a:prstGeom>
        </p:spPr>
      </p:pic>
    </p:spTree>
    <p:extLst>
      <p:ext uri="{BB962C8B-B14F-4D97-AF65-F5344CB8AC3E}">
        <p14:creationId xmlns:p14="http://schemas.microsoft.com/office/powerpoint/2010/main" val="3570289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CCB5A-C6F2-080E-1284-C5258483FBEC}"/>
              </a:ext>
            </a:extLst>
          </p:cNvPr>
          <p:cNvSpPr>
            <a:spLocks noGrp="1"/>
          </p:cNvSpPr>
          <p:nvPr>
            <p:ph type="title"/>
          </p:nvPr>
        </p:nvSpPr>
        <p:spPr/>
        <p:txBody>
          <a:bodyPr/>
          <a:lstStyle/>
          <a:p>
            <a:r>
              <a:rPr lang="en-US" b="1" dirty="0">
                <a:latin typeface="Calibri"/>
                <a:cs typeface="Calibri"/>
              </a:rPr>
              <a:t>Unfinished Revolution Conference</a:t>
            </a:r>
          </a:p>
        </p:txBody>
      </p:sp>
      <p:sp>
        <p:nvSpPr>
          <p:cNvPr id="3" name="Content Placeholder 2">
            <a:extLst>
              <a:ext uri="{FF2B5EF4-FFF2-40B4-BE49-F238E27FC236}">
                <a16:creationId xmlns:a16="http://schemas.microsoft.com/office/drawing/2014/main" id="{E15E7839-5CD4-B9BC-F2E5-440116E74736}"/>
              </a:ext>
            </a:extLst>
          </p:cNvPr>
          <p:cNvSpPr>
            <a:spLocks noGrp="1"/>
          </p:cNvSpPr>
          <p:nvPr>
            <p:ph idx="1"/>
          </p:nvPr>
        </p:nvSpPr>
        <p:spPr>
          <a:xfrm>
            <a:off x="1402317" y="1923597"/>
            <a:ext cx="5060725" cy="3436938"/>
          </a:xfrm>
        </p:spPr>
        <p:txBody>
          <a:bodyPr vert="horz" lIns="91440" tIns="45720" rIns="91440" bIns="45720" rtlCol="0" anchor="t">
            <a:normAutofit/>
          </a:bodyPr>
          <a:lstStyle/>
          <a:p>
            <a:r>
              <a:rPr lang="en-US" sz="2000" dirty="0">
                <a:latin typeface="Calibri"/>
                <a:cs typeface="Calibri"/>
              </a:rPr>
              <a:t>The annual New Jersey Historical Commission Conference was held on November 17, 2023 and its theme was </a:t>
            </a:r>
            <a:r>
              <a:rPr lang="en-US" sz="2000" i="1" dirty="0">
                <a:latin typeface="Calibri"/>
                <a:cs typeface="Calibri"/>
              </a:rPr>
              <a:t>Unfinished Revolution: New Perspectives on the American Revolution in New Jersey </a:t>
            </a:r>
            <a:endParaRPr lang="en-US" sz="2000">
              <a:latin typeface="Calibri"/>
              <a:cs typeface="Calibri"/>
            </a:endParaRPr>
          </a:p>
          <a:p>
            <a:endParaRPr lang="en-US" sz="2000" dirty="0">
              <a:latin typeface="Calibri"/>
              <a:cs typeface="Calibri"/>
            </a:endParaRPr>
          </a:p>
          <a:p>
            <a:r>
              <a:rPr lang="en-US" sz="2000" dirty="0">
                <a:latin typeface="Calibri"/>
                <a:cs typeface="Calibri"/>
              </a:rPr>
              <a:t>For a list of presenters, please visit:</a:t>
            </a:r>
          </a:p>
          <a:p>
            <a:pPr marL="457200" lvl="1" indent="0">
              <a:buNone/>
            </a:pPr>
            <a:r>
              <a:rPr lang="en-US" sz="2000" dirty="0">
                <a:latin typeface="Calibri"/>
                <a:cs typeface="Calibri"/>
                <a:hlinkClick r:id="rId2"/>
              </a:rPr>
              <a:t>https://www.njhistoryconference.org</a:t>
            </a:r>
            <a:endParaRPr lang="en-US" sz="2000">
              <a:latin typeface="Calibri"/>
              <a:cs typeface="Calibri"/>
            </a:endParaRPr>
          </a:p>
          <a:p>
            <a:pPr marL="457200" lvl="1" indent="0">
              <a:buNone/>
            </a:pPr>
            <a:endParaRPr lang="en-US" sz="2000" dirty="0"/>
          </a:p>
        </p:txBody>
      </p:sp>
      <p:sp>
        <p:nvSpPr>
          <p:cNvPr id="4" name="Date Placeholder 3">
            <a:extLst>
              <a:ext uri="{FF2B5EF4-FFF2-40B4-BE49-F238E27FC236}">
                <a16:creationId xmlns:a16="http://schemas.microsoft.com/office/drawing/2014/main" id="{D755E1D7-A3B5-C482-6974-8F138F9AF21E}"/>
              </a:ext>
            </a:extLst>
          </p:cNvPr>
          <p:cNvSpPr>
            <a:spLocks noGrp="1"/>
          </p:cNvSpPr>
          <p:nvPr>
            <p:ph type="dt" sz="half" idx="10"/>
          </p:nvPr>
        </p:nvSpPr>
        <p:spPr/>
        <p:txBody>
          <a:bodyPr/>
          <a:lstStyle/>
          <a:p>
            <a:fld id="{D5FC4639-DA52-BA46-A61D-8301D52AA688}" type="datetime1">
              <a:rPr lang="en-US" smtClean="0"/>
              <a:t>1/31/2024</a:t>
            </a:fld>
            <a:endParaRPr lang="en-US"/>
          </a:p>
        </p:txBody>
      </p:sp>
      <p:sp>
        <p:nvSpPr>
          <p:cNvPr id="5" name="Footer Placeholder 4">
            <a:extLst>
              <a:ext uri="{FF2B5EF4-FFF2-40B4-BE49-F238E27FC236}">
                <a16:creationId xmlns:a16="http://schemas.microsoft.com/office/drawing/2014/main" id="{28DCCE3E-ED87-EF60-5421-53FD9B925B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8312A6-06A8-F7E1-D204-D12B71032457}"/>
              </a:ext>
            </a:extLst>
          </p:cNvPr>
          <p:cNvSpPr>
            <a:spLocks noGrp="1"/>
          </p:cNvSpPr>
          <p:nvPr>
            <p:ph type="sldNum" sz="quarter" idx="12"/>
          </p:nvPr>
        </p:nvSpPr>
        <p:spPr/>
        <p:txBody>
          <a:bodyPr/>
          <a:lstStyle/>
          <a:p>
            <a:fld id="{A251BF29-6304-4821-8DD8-36A5029E2012}" type="slidenum">
              <a:rPr lang="en-US" smtClean="0"/>
              <a:t>5</a:t>
            </a:fld>
            <a:endParaRPr lang="en-US"/>
          </a:p>
        </p:txBody>
      </p:sp>
      <p:pic>
        <p:nvPicPr>
          <p:cNvPr id="8" name="Picture 7" descr="May be an image of 1 person and text">
            <a:extLst>
              <a:ext uri="{FF2B5EF4-FFF2-40B4-BE49-F238E27FC236}">
                <a16:creationId xmlns:a16="http://schemas.microsoft.com/office/drawing/2014/main" id="{60A6458E-7E4F-7762-71A9-B00DA8E71885}"/>
              </a:ext>
            </a:extLst>
          </p:cNvPr>
          <p:cNvPicPr>
            <a:picLocks noChangeAspect="1"/>
          </p:cNvPicPr>
          <p:nvPr/>
        </p:nvPicPr>
        <p:blipFill>
          <a:blip r:embed="rId3"/>
          <a:stretch>
            <a:fillRect/>
          </a:stretch>
        </p:blipFill>
        <p:spPr>
          <a:xfrm>
            <a:off x="9068693" y="2008787"/>
            <a:ext cx="2983282" cy="2983282"/>
          </a:xfrm>
          <a:prstGeom prst="rect">
            <a:avLst/>
          </a:prstGeom>
        </p:spPr>
      </p:pic>
      <p:sp>
        <p:nvSpPr>
          <p:cNvPr id="10" name="Text Placeholder 2">
            <a:extLst>
              <a:ext uri="{FF2B5EF4-FFF2-40B4-BE49-F238E27FC236}">
                <a16:creationId xmlns:a16="http://schemas.microsoft.com/office/drawing/2014/main" id="{E86EDAD1-F86C-08C6-6106-DD549AD792B4}"/>
              </a:ext>
            </a:extLst>
          </p:cNvPr>
          <p:cNvSpPr txBox="1">
            <a:spLocks/>
          </p:cNvSpPr>
          <p:nvPr/>
        </p:nvSpPr>
        <p:spPr>
          <a:xfrm>
            <a:off x="7687698" y="5275949"/>
            <a:ext cx="3483278" cy="635284"/>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Gotham Book"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otham Book"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otham Book"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Book"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otham Book"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i="1" dirty="0">
                <a:latin typeface="Calibri"/>
                <a:cs typeface="Calibri"/>
              </a:rPr>
              <a:t>Pictured: Keynote Speaker Ned Blackhawk at the Unfinished Revolution Conference</a:t>
            </a:r>
            <a:endParaRPr lang="en-US" sz="1000" i="1" dirty="0">
              <a:latin typeface="Calibri"/>
              <a:cs typeface="Calibri"/>
            </a:endParaRPr>
          </a:p>
        </p:txBody>
      </p:sp>
      <p:pic>
        <p:nvPicPr>
          <p:cNvPr id="11" name="Picture 10" descr="New Jersey Historical Commission">
            <a:extLst>
              <a:ext uri="{FF2B5EF4-FFF2-40B4-BE49-F238E27FC236}">
                <a16:creationId xmlns:a16="http://schemas.microsoft.com/office/drawing/2014/main" id="{3D1976D9-AAD5-F24B-EFF3-EE17894EC1B9}"/>
              </a:ext>
            </a:extLst>
          </p:cNvPr>
          <p:cNvPicPr>
            <a:picLocks noChangeAspect="1"/>
          </p:cNvPicPr>
          <p:nvPr/>
        </p:nvPicPr>
        <p:blipFill>
          <a:blip r:embed="rId4"/>
          <a:stretch>
            <a:fillRect/>
          </a:stretch>
        </p:blipFill>
        <p:spPr>
          <a:xfrm>
            <a:off x="6781800" y="2009597"/>
            <a:ext cx="2286000" cy="2991205"/>
          </a:xfrm>
          <a:prstGeom prst="rect">
            <a:avLst/>
          </a:prstGeom>
        </p:spPr>
      </p:pic>
    </p:spTree>
    <p:extLst>
      <p:ext uri="{BB962C8B-B14F-4D97-AF65-F5344CB8AC3E}">
        <p14:creationId xmlns:p14="http://schemas.microsoft.com/office/powerpoint/2010/main" val="2118643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32E387-A1E2-872A-719F-A3183588FA82}"/>
              </a:ext>
            </a:extLst>
          </p:cNvPr>
          <p:cNvSpPr>
            <a:spLocks noGrp="1"/>
          </p:cNvSpPr>
          <p:nvPr>
            <p:ph type="title"/>
          </p:nvPr>
        </p:nvSpPr>
        <p:spPr>
          <a:xfrm>
            <a:off x="1325670" y="365125"/>
            <a:ext cx="5982819" cy="1357324"/>
          </a:xfrm>
        </p:spPr>
        <p:txBody>
          <a:bodyPr>
            <a:normAutofit/>
          </a:bodyPr>
          <a:lstStyle/>
          <a:p>
            <a:r>
              <a:rPr lang="en-US" b="1" dirty="0">
                <a:latin typeface="Calibri"/>
                <a:cs typeface="Calibri"/>
              </a:rPr>
              <a:t>Travels with Darley: Revolutionary Road Trip</a:t>
            </a:r>
          </a:p>
        </p:txBody>
      </p:sp>
      <p:pic>
        <p:nvPicPr>
          <p:cNvPr id="7" name="Content Placeholder 6" descr="No photo description available.">
            <a:extLst>
              <a:ext uri="{FF2B5EF4-FFF2-40B4-BE49-F238E27FC236}">
                <a16:creationId xmlns:a16="http://schemas.microsoft.com/office/drawing/2014/main" id="{E99FE54E-97D3-F1C1-8128-FC6EFD14AC67}"/>
              </a:ext>
            </a:extLst>
          </p:cNvPr>
          <p:cNvPicPr>
            <a:picLocks noGrp="1" noChangeAspect="1"/>
          </p:cNvPicPr>
          <p:nvPr>
            <p:ph idx="1"/>
          </p:nvPr>
        </p:nvPicPr>
        <p:blipFill rotWithShape="1">
          <a:blip r:embed="rId2"/>
          <a:srcRect t="44866" r="198"/>
          <a:stretch/>
        </p:blipFill>
        <p:spPr>
          <a:xfrm>
            <a:off x="7232588" y="-1087"/>
            <a:ext cx="4973980" cy="3474610"/>
          </a:xfrm>
        </p:spPr>
      </p:pic>
      <p:sp>
        <p:nvSpPr>
          <p:cNvPr id="2" name="Date Placeholder 1">
            <a:extLst>
              <a:ext uri="{FF2B5EF4-FFF2-40B4-BE49-F238E27FC236}">
                <a16:creationId xmlns:a16="http://schemas.microsoft.com/office/drawing/2014/main" id="{E1BF1F37-EDC3-0F58-A2D4-82D6A60316DE}"/>
              </a:ext>
            </a:extLst>
          </p:cNvPr>
          <p:cNvSpPr>
            <a:spLocks noGrp="1"/>
          </p:cNvSpPr>
          <p:nvPr>
            <p:ph type="dt" sz="half" idx="10"/>
          </p:nvPr>
        </p:nvSpPr>
        <p:spPr/>
        <p:txBody>
          <a:bodyPr/>
          <a:lstStyle/>
          <a:p>
            <a:fld id="{873D0856-F103-7645-9ACF-68BDE1C24F9D}" type="datetime1">
              <a:rPr lang="en-US" smtClean="0"/>
              <a:t>1/31/2024</a:t>
            </a:fld>
            <a:endParaRPr lang="en-US"/>
          </a:p>
        </p:txBody>
      </p:sp>
      <p:sp>
        <p:nvSpPr>
          <p:cNvPr id="3" name="Footer Placeholder 2">
            <a:extLst>
              <a:ext uri="{FF2B5EF4-FFF2-40B4-BE49-F238E27FC236}">
                <a16:creationId xmlns:a16="http://schemas.microsoft.com/office/drawing/2014/main" id="{147767D5-687E-E6F5-E340-BB740BC843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552D49-F383-6195-3E50-D3A9EE40753B}"/>
              </a:ext>
            </a:extLst>
          </p:cNvPr>
          <p:cNvSpPr>
            <a:spLocks noGrp="1"/>
          </p:cNvSpPr>
          <p:nvPr>
            <p:ph type="sldNum" sz="quarter" idx="12"/>
          </p:nvPr>
        </p:nvSpPr>
        <p:spPr/>
        <p:txBody>
          <a:bodyPr/>
          <a:lstStyle/>
          <a:p>
            <a:fld id="{A251BF29-6304-4821-8DD8-36A5029E2012}" type="slidenum">
              <a:rPr lang="en-US" smtClean="0"/>
              <a:t>6</a:t>
            </a:fld>
            <a:endParaRPr lang="en-US"/>
          </a:p>
        </p:txBody>
      </p:sp>
      <p:sp>
        <p:nvSpPr>
          <p:cNvPr id="8" name="TextBox 7">
            <a:extLst>
              <a:ext uri="{FF2B5EF4-FFF2-40B4-BE49-F238E27FC236}">
                <a16:creationId xmlns:a16="http://schemas.microsoft.com/office/drawing/2014/main" id="{30C41BD4-BB88-1218-070E-11841F629457}"/>
              </a:ext>
            </a:extLst>
          </p:cNvPr>
          <p:cNvSpPr txBox="1"/>
          <p:nvPr/>
        </p:nvSpPr>
        <p:spPr>
          <a:xfrm>
            <a:off x="1414985" y="1825425"/>
            <a:ext cx="5467088" cy="4308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dirty="0">
                <a:ea typeface="+mn-lt"/>
                <a:cs typeface="+mn-lt"/>
              </a:rPr>
              <a:t>Carrie Fellows, Executive Director of Crossroads of the American Revolution joined Darley Newman, Smithsonian Associates, and an all-star panel to discuss heritage tourism and Revolutionary War history in New Jersey.</a:t>
            </a:r>
          </a:p>
          <a:p>
            <a:pPr marL="342900" indent="-342900">
              <a:buFont typeface="Arial"/>
              <a:buChar char="•"/>
            </a:pPr>
            <a:endParaRPr lang="en-US" dirty="0">
              <a:ea typeface="+mn-lt"/>
              <a:cs typeface="+mn-lt"/>
            </a:endParaRPr>
          </a:p>
          <a:p>
            <a:pPr marL="342900" indent="-342900">
              <a:buFont typeface="Arial"/>
              <a:buChar char="•"/>
            </a:pPr>
            <a:r>
              <a:rPr lang="en-US" dirty="0">
                <a:ea typeface="+mn-lt"/>
                <a:cs typeface="+mn-lt"/>
              </a:rPr>
              <a:t>Morris Museum Premiere Screening 2/18/24 at 2pm:</a:t>
            </a:r>
          </a:p>
          <a:p>
            <a:pPr lvl="1"/>
            <a:r>
              <a:rPr lang="en-US" dirty="0">
                <a:ea typeface="+mn-lt"/>
                <a:cs typeface="+mn-lt"/>
                <a:hlinkClick r:id="rId3"/>
              </a:rPr>
              <a:t>https://morrismuseum.org/learn/public-programs/premiere-screening-of-travels-with-darley-revolutionary-road-trip-new-jersey</a:t>
            </a:r>
            <a:endParaRPr lang="en-US">
              <a:ea typeface="Calibri"/>
              <a:cs typeface="Calibri"/>
            </a:endParaRPr>
          </a:p>
          <a:p>
            <a:pPr marL="342900" indent="-342900">
              <a:buFont typeface="Arial"/>
              <a:buChar char="•"/>
            </a:pPr>
            <a:endParaRPr lang="en-US" dirty="0">
              <a:ea typeface="+mn-lt"/>
              <a:cs typeface="+mn-lt"/>
            </a:endParaRPr>
          </a:p>
          <a:p>
            <a:pPr marL="342900" indent="-342900">
              <a:buFont typeface="Arial"/>
              <a:buChar char="•"/>
            </a:pPr>
            <a:r>
              <a:rPr lang="en-US" dirty="0">
                <a:ea typeface="+mn-lt"/>
                <a:cs typeface="+mn-lt"/>
              </a:rPr>
              <a:t>For a preview of the new season, visit:</a:t>
            </a:r>
            <a:endParaRPr lang="en-US">
              <a:ea typeface="Calibri"/>
              <a:cs typeface="Calibri"/>
            </a:endParaRPr>
          </a:p>
          <a:p>
            <a:pPr lvl="1"/>
            <a:r>
              <a:rPr lang="en-US" dirty="0">
                <a:ea typeface="+mn-lt"/>
                <a:cs typeface="+mn-lt"/>
                <a:hlinkClick r:id="rId4"/>
              </a:rPr>
              <a:t>https://www.youtube.com/watch?v=a3ngAmHOwls</a:t>
            </a:r>
            <a:endParaRPr lang="en-US" dirty="0">
              <a:ea typeface="+mn-lt"/>
              <a:cs typeface="+mn-lt"/>
            </a:endParaRPr>
          </a:p>
          <a:p>
            <a:br>
              <a:rPr lang="en-US" sz="2000" dirty="0">
                <a:ea typeface="+mn-lt"/>
                <a:cs typeface="+mn-lt"/>
              </a:rPr>
            </a:br>
            <a:endParaRPr lang="en-US" sz="2000">
              <a:ea typeface="+mn-lt"/>
              <a:cs typeface="+mn-lt"/>
            </a:endParaRPr>
          </a:p>
        </p:txBody>
      </p:sp>
      <p:pic>
        <p:nvPicPr>
          <p:cNvPr id="6" name="Picture 5">
            <a:extLst>
              <a:ext uri="{FF2B5EF4-FFF2-40B4-BE49-F238E27FC236}">
                <a16:creationId xmlns:a16="http://schemas.microsoft.com/office/drawing/2014/main" id="{66578E2E-EE04-899F-D8E6-44F721AEDBA5}"/>
              </a:ext>
            </a:extLst>
          </p:cNvPr>
          <p:cNvPicPr>
            <a:picLocks noChangeAspect="1"/>
          </p:cNvPicPr>
          <p:nvPr/>
        </p:nvPicPr>
        <p:blipFill>
          <a:blip r:embed="rId5"/>
          <a:stretch>
            <a:fillRect/>
          </a:stretch>
        </p:blipFill>
        <p:spPr>
          <a:xfrm>
            <a:off x="7233781" y="3422647"/>
            <a:ext cx="4968659" cy="2664048"/>
          </a:xfrm>
          <a:prstGeom prst="rect">
            <a:avLst/>
          </a:prstGeom>
        </p:spPr>
      </p:pic>
    </p:spTree>
    <p:extLst>
      <p:ext uri="{BB962C8B-B14F-4D97-AF65-F5344CB8AC3E}">
        <p14:creationId xmlns:p14="http://schemas.microsoft.com/office/powerpoint/2010/main" val="1295524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E22FC4C-E9C1-2FAF-0C8A-8A98ACF9A3FA}"/>
              </a:ext>
            </a:extLst>
          </p:cNvPr>
          <p:cNvSpPr/>
          <p:nvPr/>
        </p:nvSpPr>
        <p:spPr>
          <a:xfrm>
            <a:off x="7137225" y="1500514"/>
            <a:ext cx="5594958" cy="3653424"/>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D32E387-A1E2-872A-719F-A3183588FA82}"/>
              </a:ext>
            </a:extLst>
          </p:cNvPr>
          <p:cNvSpPr>
            <a:spLocks noGrp="1"/>
          </p:cNvSpPr>
          <p:nvPr>
            <p:ph type="title"/>
          </p:nvPr>
        </p:nvSpPr>
        <p:spPr>
          <a:xfrm>
            <a:off x="1325670" y="365125"/>
            <a:ext cx="5982819" cy="1357324"/>
          </a:xfrm>
        </p:spPr>
        <p:txBody>
          <a:bodyPr>
            <a:normAutofit/>
          </a:bodyPr>
          <a:lstStyle/>
          <a:p>
            <a:r>
              <a:rPr lang="en-US" b="1" dirty="0">
                <a:latin typeface="Gotham Book"/>
              </a:rPr>
              <a:t>New Jersey Joins the Revolution!</a:t>
            </a:r>
            <a:endParaRPr lang="en-US" b="1" dirty="0"/>
          </a:p>
        </p:txBody>
      </p:sp>
      <p:sp>
        <p:nvSpPr>
          <p:cNvPr id="2" name="Date Placeholder 1">
            <a:extLst>
              <a:ext uri="{FF2B5EF4-FFF2-40B4-BE49-F238E27FC236}">
                <a16:creationId xmlns:a16="http://schemas.microsoft.com/office/drawing/2014/main" id="{E1BF1F37-EDC3-0F58-A2D4-82D6A60316DE}"/>
              </a:ext>
            </a:extLst>
          </p:cNvPr>
          <p:cNvSpPr>
            <a:spLocks noGrp="1"/>
          </p:cNvSpPr>
          <p:nvPr>
            <p:ph type="dt" sz="half" idx="10"/>
          </p:nvPr>
        </p:nvSpPr>
        <p:spPr/>
        <p:txBody>
          <a:bodyPr/>
          <a:lstStyle/>
          <a:p>
            <a:fld id="{873D0856-F103-7645-9ACF-68BDE1C24F9D}" type="datetime1">
              <a:rPr lang="en-US" smtClean="0"/>
              <a:t>1/31/2024</a:t>
            </a:fld>
            <a:endParaRPr lang="en-US"/>
          </a:p>
        </p:txBody>
      </p:sp>
      <p:sp>
        <p:nvSpPr>
          <p:cNvPr id="3" name="Footer Placeholder 2">
            <a:extLst>
              <a:ext uri="{FF2B5EF4-FFF2-40B4-BE49-F238E27FC236}">
                <a16:creationId xmlns:a16="http://schemas.microsoft.com/office/drawing/2014/main" id="{147767D5-687E-E6F5-E340-BB740BC843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552D49-F383-6195-3E50-D3A9EE40753B}"/>
              </a:ext>
            </a:extLst>
          </p:cNvPr>
          <p:cNvSpPr>
            <a:spLocks noGrp="1"/>
          </p:cNvSpPr>
          <p:nvPr>
            <p:ph type="sldNum" sz="quarter" idx="12"/>
          </p:nvPr>
        </p:nvSpPr>
        <p:spPr/>
        <p:txBody>
          <a:bodyPr/>
          <a:lstStyle/>
          <a:p>
            <a:fld id="{A251BF29-6304-4821-8DD8-36A5029E2012}" type="slidenum">
              <a:rPr lang="en-US" smtClean="0"/>
              <a:t>7</a:t>
            </a:fld>
            <a:endParaRPr lang="en-US"/>
          </a:p>
        </p:txBody>
      </p:sp>
      <p:sp>
        <p:nvSpPr>
          <p:cNvPr id="8" name="TextBox 7">
            <a:extLst>
              <a:ext uri="{FF2B5EF4-FFF2-40B4-BE49-F238E27FC236}">
                <a16:creationId xmlns:a16="http://schemas.microsoft.com/office/drawing/2014/main" id="{30C41BD4-BB88-1218-070E-11841F629457}"/>
              </a:ext>
            </a:extLst>
          </p:cNvPr>
          <p:cNvSpPr txBox="1"/>
          <p:nvPr/>
        </p:nvSpPr>
        <p:spPr>
          <a:xfrm>
            <a:off x="1330890" y="1834540"/>
            <a:ext cx="5362705"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dirty="0">
                <a:ea typeface="+mn-lt"/>
                <a:cs typeface="+mn-lt"/>
              </a:rPr>
              <a:t>Did you know that, just a month after the famous Tea Party in Boston, New Jersey was the next colony to openly support Massachusetts?</a:t>
            </a:r>
          </a:p>
          <a:p>
            <a:pPr marL="342900" indent="-342900">
              <a:buFont typeface="Arial"/>
              <a:buChar char="•"/>
            </a:pPr>
            <a:r>
              <a:rPr lang="en-US" sz="2000" dirty="0">
                <a:ea typeface="+mn-lt"/>
                <a:cs typeface="+mn-lt"/>
              </a:rPr>
              <a:t>In January, 1774, students in Princeton broke into the school stores, collected all the tea, and burnt it in front of Nassau Hall. </a:t>
            </a:r>
          </a:p>
          <a:p>
            <a:pPr marL="342900" indent="-342900">
              <a:buFont typeface="Arial"/>
              <a:buChar char="•"/>
            </a:pPr>
            <a:r>
              <a:rPr lang="en-US" sz="2000" dirty="0">
                <a:ea typeface="+mn-lt"/>
                <a:cs typeface="+mn-lt"/>
              </a:rPr>
              <a:t>This moment was commemorated this past weekend at Princeton Battlefield, 250 years from the month that it first happened. </a:t>
            </a:r>
          </a:p>
          <a:p>
            <a:pPr marL="342900" indent="-342900">
              <a:buFont typeface="Arial"/>
              <a:buChar char="•"/>
            </a:pPr>
            <a:r>
              <a:rPr lang="en-US" sz="2000" dirty="0">
                <a:ea typeface="+mn-lt"/>
                <a:cs typeface="+mn-lt"/>
              </a:rPr>
              <a:t>And so the 250</a:t>
            </a:r>
            <a:r>
              <a:rPr lang="en-US" sz="2000" baseline="30000" dirty="0">
                <a:ea typeface="+mn-lt"/>
                <a:cs typeface="+mn-lt"/>
              </a:rPr>
              <a:t>th</a:t>
            </a:r>
            <a:r>
              <a:rPr lang="en-US" sz="2000" dirty="0">
                <a:ea typeface="+mn-lt"/>
                <a:cs typeface="+mn-lt"/>
              </a:rPr>
              <a:t> is underway, and New Jersey is leading the way!</a:t>
            </a:r>
          </a:p>
          <a:p>
            <a:pPr marL="342900" indent="-342900">
              <a:buFont typeface="Arial"/>
              <a:buChar char="•"/>
            </a:pPr>
            <a:r>
              <a:rPr lang="en-US" sz="2000" dirty="0">
                <a:ea typeface="+mn-lt"/>
                <a:cs typeface="+mn-lt"/>
              </a:rPr>
              <a:t>See more at: </a:t>
            </a:r>
            <a:r>
              <a:rPr lang="en-US" sz="2000" dirty="0">
                <a:ea typeface="+mn-lt"/>
                <a:cs typeface="+mn-lt"/>
                <a:hlinkClick r:id="rId2"/>
              </a:rPr>
              <a:t>https://www.facebook.com/RevolutionNJ/</a:t>
            </a:r>
            <a:endParaRPr lang="en-US" sz="2000" dirty="0">
              <a:ea typeface="+mn-lt"/>
              <a:cs typeface="+mn-lt"/>
            </a:endParaRPr>
          </a:p>
          <a:p>
            <a:pPr marL="342900" indent="-342900">
              <a:buFont typeface="Arial"/>
              <a:buChar char="•"/>
            </a:pPr>
            <a:endParaRPr lang="en-US" sz="2000" dirty="0">
              <a:ea typeface="+mn-lt"/>
              <a:cs typeface="+mn-lt"/>
            </a:endParaRPr>
          </a:p>
          <a:p>
            <a:br>
              <a:rPr lang="en-US" sz="2000" dirty="0">
                <a:ea typeface="+mn-lt"/>
                <a:cs typeface="+mn-lt"/>
              </a:rPr>
            </a:br>
            <a:endParaRPr lang="en-US" sz="2000" dirty="0">
              <a:ea typeface="+mn-lt"/>
              <a:cs typeface="+mn-lt"/>
            </a:endParaRPr>
          </a:p>
        </p:txBody>
      </p:sp>
      <p:pic>
        <p:nvPicPr>
          <p:cNvPr id="10" name="Content Placeholder 9" descr="A person wearing a hat and a black hat&#10;&#10;Description automatically generated">
            <a:extLst>
              <a:ext uri="{FF2B5EF4-FFF2-40B4-BE49-F238E27FC236}">
                <a16:creationId xmlns:a16="http://schemas.microsoft.com/office/drawing/2014/main" id="{4FA89E45-B7F5-B67F-846A-BC7DF3DAD66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705240" y="0"/>
            <a:ext cx="3486760" cy="2471399"/>
          </a:xfrm>
        </p:spPr>
      </p:pic>
      <p:pic>
        <p:nvPicPr>
          <p:cNvPr id="16" name="Picture 15" descr="A group of people around a fire&#10;&#10;Description automatically generated">
            <a:extLst>
              <a:ext uri="{FF2B5EF4-FFF2-40B4-BE49-F238E27FC236}">
                <a16:creationId xmlns:a16="http://schemas.microsoft.com/office/drawing/2014/main" id="{AF5BC356-3AC5-AF5F-E590-DC1D218F59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1866" y="2285722"/>
            <a:ext cx="3786748" cy="2128152"/>
          </a:xfrm>
          <a:prstGeom prst="rect">
            <a:avLst/>
          </a:prstGeom>
        </p:spPr>
      </p:pic>
      <p:pic>
        <p:nvPicPr>
          <p:cNvPr id="18" name="Picture 17" descr="A group of people around a fire&#10;&#10;Description automatically generated">
            <a:extLst>
              <a:ext uri="{FF2B5EF4-FFF2-40B4-BE49-F238E27FC236}">
                <a16:creationId xmlns:a16="http://schemas.microsoft.com/office/drawing/2014/main" id="{92C06D28-DA31-2DB9-4ADD-20D033F917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4582" y="4254342"/>
            <a:ext cx="4627418" cy="2600609"/>
          </a:xfrm>
          <a:prstGeom prst="rect">
            <a:avLst/>
          </a:prstGeom>
        </p:spPr>
      </p:pic>
    </p:spTree>
    <p:extLst>
      <p:ext uri="{BB962C8B-B14F-4D97-AF65-F5344CB8AC3E}">
        <p14:creationId xmlns:p14="http://schemas.microsoft.com/office/powerpoint/2010/main" val="1974050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9AECCA-0CEC-EFE1-1861-EA15A34F5495}"/>
              </a:ext>
            </a:extLst>
          </p:cNvPr>
          <p:cNvSpPr/>
          <p:nvPr/>
        </p:nvSpPr>
        <p:spPr>
          <a:xfrm>
            <a:off x="1079504" y="4679461"/>
            <a:ext cx="11109226" cy="1391751"/>
          </a:xfrm>
          <a:prstGeom prst="rect">
            <a:avLst/>
          </a:prstGeom>
          <a:solidFill>
            <a:srgbClr val="F1EF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C373F7-6F6C-5F40-3B62-1D773714FE1D}"/>
              </a:ext>
            </a:extLst>
          </p:cNvPr>
          <p:cNvSpPr>
            <a:spLocks noGrp="1"/>
          </p:cNvSpPr>
          <p:nvPr>
            <p:ph type="title"/>
          </p:nvPr>
        </p:nvSpPr>
        <p:spPr>
          <a:xfrm>
            <a:off x="1206500" y="2999276"/>
            <a:ext cx="10688026" cy="2872275"/>
          </a:xfrm>
        </p:spPr>
        <p:txBody>
          <a:bodyPr/>
          <a:lstStyle/>
          <a:p>
            <a:r>
              <a:rPr lang="en-US" dirty="0">
                <a:latin typeface="Calibri"/>
                <a:cs typeface="Calibri"/>
              </a:rPr>
              <a:t>Resources and Opportunities</a:t>
            </a:r>
            <a:endParaRPr lang="en-US">
              <a:latin typeface="Calibri"/>
              <a:cs typeface="Calibri"/>
            </a:endParaRPr>
          </a:p>
        </p:txBody>
      </p:sp>
      <p:sp>
        <p:nvSpPr>
          <p:cNvPr id="4" name="Date Placeholder 3">
            <a:extLst>
              <a:ext uri="{FF2B5EF4-FFF2-40B4-BE49-F238E27FC236}">
                <a16:creationId xmlns:a16="http://schemas.microsoft.com/office/drawing/2014/main" id="{A8904B8D-3842-E43A-29F8-11979D1E935A}"/>
              </a:ext>
            </a:extLst>
          </p:cNvPr>
          <p:cNvSpPr>
            <a:spLocks noGrp="1"/>
          </p:cNvSpPr>
          <p:nvPr>
            <p:ph type="dt" sz="half" idx="10"/>
          </p:nvPr>
        </p:nvSpPr>
        <p:spPr/>
        <p:txBody>
          <a:bodyPr/>
          <a:lstStyle/>
          <a:p>
            <a:fld id="{D5FC4639-DA52-BA46-A61D-8301D52AA688}" type="datetime1">
              <a:rPr lang="en-US" smtClean="0"/>
              <a:t>1/31/2024</a:t>
            </a:fld>
            <a:endParaRPr lang="en-US"/>
          </a:p>
        </p:txBody>
      </p:sp>
      <p:sp>
        <p:nvSpPr>
          <p:cNvPr id="5" name="Footer Placeholder 4">
            <a:extLst>
              <a:ext uri="{FF2B5EF4-FFF2-40B4-BE49-F238E27FC236}">
                <a16:creationId xmlns:a16="http://schemas.microsoft.com/office/drawing/2014/main" id="{6E3F7A18-06A8-088E-F482-F5451A9D54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3FCDB-EE94-B3ED-3D3D-884E3C66799E}"/>
              </a:ext>
            </a:extLst>
          </p:cNvPr>
          <p:cNvSpPr>
            <a:spLocks noGrp="1"/>
          </p:cNvSpPr>
          <p:nvPr>
            <p:ph type="sldNum" sz="quarter" idx="12"/>
          </p:nvPr>
        </p:nvSpPr>
        <p:spPr/>
        <p:txBody>
          <a:bodyPr/>
          <a:lstStyle/>
          <a:p>
            <a:fld id="{A251BF29-6304-4821-8DD8-36A5029E2012}" type="slidenum">
              <a:rPr lang="en-US" smtClean="0"/>
              <a:t>8</a:t>
            </a:fld>
            <a:endParaRPr lang="en-US"/>
          </a:p>
        </p:txBody>
      </p:sp>
    </p:spTree>
    <p:extLst>
      <p:ext uri="{BB962C8B-B14F-4D97-AF65-F5344CB8AC3E}">
        <p14:creationId xmlns:p14="http://schemas.microsoft.com/office/powerpoint/2010/main" val="3090014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B1A7D-DD4D-0846-5C9D-65F0BA333A1E}"/>
              </a:ext>
            </a:extLst>
          </p:cNvPr>
          <p:cNvSpPr>
            <a:spLocks noGrp="1"/>
          </p:cNvSpPr>
          <p:nvPr>
            <p:ph type="title"/>
          </p:nvPr>
        </p:nvSpPr>
        <p:spPr>
          <a:xfrm>
            <a:off x="1207908" y="2238148"/>
            <a:ext cx="3502540" cy="4065117"/>
          </a:xfrm>
        </p:spPr>
        <p:txBody>
          <a:bodyPr/>
          <a:lstStyle/>
          <a:p>
            <a:r>
              <a:rPr lang="en-US" b="1" err="1">
                <a:latin typeface="Calibri"/>
                <a:cs typeface="Calibri"/>
              </a:rPr>
              <a:t>RevolutionNJ</a:t>
            </a:r>
            <a:r>
              <a:rPr lang="en-US" b="1" dirty="0">
                <a:latin typeface="Calibri"/>
                <a:cs typeface="Calibri"/>
              </a:rPr>
              <a:t> Event Calendar is Now Live!</a:t>
            </a:r>
          </a:p>
        </p:txBody>
      </p:sp>
      <p:sp>
        <p:nvSpPr>
          <p:cNvPr id="3" name="Text Placeholder 2">
            <a:extLst>
              <a:ext uri="{FF2B5EF4-FFF2-40B4-BE49-F238E27FC236}">
                <a16:creationId xmlns:a16="http://schemas.microsoft.com/office/drawing/2014/main" id="{0DC49DF7-6848-3D13-1400-8B771E8B284E}"/>
              </a:ext>
            </a:extLst>
          </p:cNvPr>
          <p:cNvSpPr>
            <a:spLocks noGrp="1"/>
          </p:cNvSpPr>
          <p:nvPr>
            <p:ph idx="1"/>
          </p:nvPr>
        </p:nvSpPr>
        <p:spPr>
          <a:xfrm>
            <a:off x="6494274" y="5718543"/>
            <a:ext cx="4568870" cy="489147"/>
          </a:xfrm>
        </p:spPr>
        <p:txBody>
          <a:bodyPr vert="horz" lIns="91440" tIns="45720" rIns="91440" bIns="45720" rtlCol="0" anchor="t">
            <a:normAutofit/>
          </a:bodyPr>
          <a:lstStyle/>
          <a:p>
            <a:pPr marL="0" indent="0">
              <a:buNone/>
            </a:pPr>
            <a:r>
              <a:rPr lang="en-US" b="1" dirty="0">
                <a:latin typeface="Calibri"/>
                <a:cs typeface="Calibri"/>
              </a:rPr>
              <a:t>https://www.revnj.org/calendar</a:t>
            </a:r>
          </a:p>
        </p:txBody>
      </p:sp>
      <p:sp>
        <p:nvSpPr>
          <p:cNvPr id="4" name="Date Placeholder 3">
            <a:extLst>
              <a:ext uri="{FF2B5EF4-FFF2-40B4-BE49-F238E27FC236}">
                <a16:creationId xmlns:a16="http://schemas.microsoft.com/office/drawing/2014/main" id="{6F570B22-3ED0-BB65-2456-2257D98A0AE3}"/>
              </a:ext>
            </a:extLst>
          </p:cNvPr>
          <p:cNvSpPr>
            <a:spLocks noGrp="1"/>
          </p:cNvSpPr>
          <p:nvPr>
            <p:ph type="dt" sz="half" idx="10"/>
          </p:nvPr>
        </p:nvSpPr>
        <p:spPr/>
        <p:txBody>
          <a:bodyPr/>
          <a:lstStyle/>
          <a:p>
            <a:fld id="{CCDE4D9D-286A-0D4B-9870-AC47AD268B34}" type="datetime1">
              <a:rPr lang="en-US" smtClean="0"/>
              <a:t>1/31/2024</a:t>
            </a:fld>
            <a:endParaRPr lang="en-US"/>
          </a:p>
        </p:txBody>
      </p:sp>
      <p:sp>
        <p:nvSpPr>
          <p:cNvPr id="5" name="Footer Placeholder 4">
            <a:extLst>
              <a:ext uri="{FF2B5EF4-FFF2-40B4-BE49-F238E27FC236}">
                <a16:creationId xmlns:a16="http://schemas.microsoft.com/office/drawing/2014/main" id="{563319C7-E9A4-A30E-D109-4519CAD2F8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AAD410-BFC9-69DF-2964-1C655B284461}"/>
              </a:ext>
            </a:extLst>
          </p:cNvPr>
          <p:cNvSpPr>
            <a:spLocks noGrp="1"/>
          </p:cNvSpPr>
          <p:nvPr>
            <p:ph type="sldNum" sz="quarter" idx="12"/>
          </p:nvPr>
        </p:nvSpPr>
        <p:spPr/>
        <p:txBody>
          <a:bodyPr/>
          <a:lstStyle/>
          <a:p>
            <a:fld id="{A251BF29-6304-4821-8DD8-36A5029E2012}" type="slidenum">
              <a:rPr lang="en-US" smtClean="0"/>
              <a:t>9</a:t>
            </a:fld>
            <a:endParaRPr lang="en-US"/>
          </a:p>
        </p:txBody>
      </p:sp>
      <p:pic>
        <p:nvPicPr>
          <p:cNvPr id="7" name="Picture 6">
            <a:extLst>
              <a:ext uri="{FF2B5EF4-FFF2-40B4-BE49-F238E27FC236}">
                <a16:creationId xmlns:a16="http://schemas.microsoft.com/office/drawing/2014/main" id="{86ED91E8-9F8A-6399-0AA8-8D40C183383E}"/>
              </a:ext>
            </a:extLst>
          </p:cNvPr>
          <p:cNvPicPr>
            <a:picLocks noChangeAspect="1"/>
          </p:cNvPicPr>
          <p:nvPr/>
        </p:nvPicPr>
        <p:blipFill>
          <a:blip r:embed="rId2"/>
          <a:stretch>
            <a:fillRect/>
          </a:stretch>
        </p:blipFill>
        <p:spPr>
          <a:xfrm>
            <a:off x="4812113" y="483400"/>
            <a:ext cx="7328990" cy="5088624"/>
          </a:xfrm>
          <a:prstGeom prst="rect">
            <a:avLst/>
          </a:prstGeom>
        </p:spPr>
      </p:pic>
    </p:spTree>
    <p:extLst>
      <p:ext uri="{BB962C8B-B14F-4D97-AF65-F5344CB8AC3E}">
        <p14:creationId xmlns:p14="http://schemas.microsoft.com/office/powerpoint/2010/main" val="39584116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v NJ Quarterly update.potx" id="{447DB228-2CE9-4741-BD9A-F261666D68E0}" vid="{1025DB52-06CA-4E34-975B-6E426B73B3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c363355-9216-4d0d-b6b4-b52c5a3b0ca6">
      <Terms xmlns="http://schemas.microsoft.com/office/infopath/2007/PartnerControls"/>
    </lcf76f155ced4ddcb4097134ff3c332f>
    <TaxCatchAll xmlns="d2e09798-d58e-4430-be31-850c2527960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C048C4BE7E132409883F3D25ECE383F" ma:contentTypeVersion="16" ma:contentTypeDescription="Create a new document." ma:contentTypeScope="" ma:versionID="75fc3af19bb22d1e0bfd4a67ac0b1e4c">
  <xsd:schema xmlns:xsd="http://www.w3.org/2001/XMLSchema" xmlns:xs="http://www.w3.org/2001/XMLSchema" xmlns:p="http://schemas.microsoft.com/office/2006/metadata/properties" xmlns:ns2="ec363355-9216-4d0d-b6b4-b52c5a3b0ca6" xmlns:ns3="d2e09798-d58e-4430-be31-850c25279600" targetNamespace="http://schemas.microsoft.com/office/2006/metadata/properties" ma:root="true" ma:fieldsID="8f46e4d35cfc78526e6a47c3e1fe2a41" ns2:_="" ns3:_="">
    <xsd:import namespace="ec363355-9216-4d0d-b6b4-b52c5a3b0ca6"/>
    <xsd:import namespace="d2e09798-d58e-4430-be31-850c2527960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363355-9216-4d0d-b6b4-b52c5a3b0c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81b0449-a7ed-439f-be55-0163d7004e4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e09798-d58e-4430-be31-850c2527960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d218f15-e425-4f6c-9bc9-0f8b414e606a}" ma:internalName="TaxCatchAll" ma:showField="CatchAllData" ma:web="d2e09798-d58e-4430-be31-850c252796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7D13DE-2229-4E3E-96D9-1198BC21A307}">
  <ds:schemaRefs>
    <ds:schemaRef ds:uri="http://schemas.microsoft.com/sharepoint/v3/contenttype/forms"/>
  </ds:schemaRefs>
</ds:datastoreItem>
</file>

<file path=customXml/itemProps2.xml><?xml version="1.0" encoding="utf-8"?>
<ds:datastoreItem xmlns:ds="http://schemas.openxmlformats.org/officeDocument/2006/customXml" ds:itemID="{117790AA-1DF9-424F-9E98-B47F23EC46A7}">
  <ds:schemaRefs>
    <ds:schemaRef ds:uri="d2e09798-d58e-4430-be31-850c25279600"/>
    <ds:schemaRef ds:uri="ec363355-9216-4d0d-b6b4-b52c5a3b0ca6"/>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CA9463B-7608-47AD-8D89-7BFD335D8D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363355-9216-4d0d-b6b4-b52c5a3b0ca6"/>
    <ds:schemaRef ds:uri="d2e09798-d58e-4430-be31-850c252796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24</Slides>
  <Notes>2</Notes>
  <HiddenSlides>0</HiddenSlide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Today’s Agenda</vt:lpstr>
      <vt:lpstr>In the News</vt:lpstr>
      <vt:lpstr>RevolutionNJ in the Field</vt:lpstr>
      <vt:lpstr>Unfinished Revolution Conference</vt:lpstr>
      <vt:lpstr>Travels with Darley: Revolutionary Road Trip</vt:lpstr>
      <vt:lpstr>New Jersey Joins the Revolution!</vt:lpstr>
      <vt:lpstr>Resources and Opportunities</vt:lpstr>
      <vt:lpstr>RevolutionNJ Event Calendar is Now Live!</vt:lpstr>
      <vt:lpstr>Tavern Talks</vt:lpstr>
      <vt:lpstr>Indigenous Education Report</vt:lpstr>
      <vt:lpstr>Arts Technical Assistance Webinar</vt:lpstr>
      <vt:lpstr>Public Arts Interest Survey</vt:lpstr>
      <vt:lpstr>Need Help? We Have Resources Available on www.revnj.org</vt:lpstr>
      <vt:lpstr>Join the Revolution Today!</vt:lpstr>
      <vt:lpstr>Around the Field</vt:lpstr>
      <vt:lpstr>New Jersey Black Heritage Trail Now Accepting Site Nominations!</vt:lpstr>
      <vt:lpstr>Virtual Workshop Opportunity</vt:lpstr>
      <vt:lpstr>Grant Opportunity: NPS Semiquincentennial Grant Program</vt:lpstr>
      <vt:lpstr>Grant Opportunity: NEA Grants for Arts Project</vt:lpstr>
      <vt:lpstr>Guest Speaker</vt:lpstr>
      <vt:lpstr>Guest Speaker</vt:lpstr>
      <vt:lpstr>Q&amp;A</vt:lpstr>
      <vt:lpstr>The 250th is Underway, Join 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257</cp:revision>
  <dcterms:created xsi:type="dcterms:W3CDTF">2024-01-23T13:59:14Z</dcterms:created>
  <dcterms:modified xsi:type="dcterms:W3CDTF">2024-01-31T16:52:50Z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0x0101009C048C4BE7E132409883F3D25ECE383F</vt:lpwstr>
  </property>
  <property fmtid="{D5CDD505-2E9C-101B-9397-08002B2CF9AE}" pid="3" name="MediaServiceImageTags">
    <vt:lpwstr/>
  </property>
</Properties>
</file>